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2"/>
  </p:notesMasterIdLst>
  <p:sldIdLst>
    <p:sldId id="257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6" r:id="rId15"/>
    <p:sldId id="273" r:id="rId16"/>
    <p:sldId id="275" r:id="rId17"/>
    <p:sldId id="274" r:id="rId18"/>
    <p:sldId id="277" r:id="rId19"/>
    <p:sldId id="278" r:id="rId20"/>
    <p:sldId id="280" r:id="rId21"/>
    <p:sldId id="279" r:id="rId22"/>
    <p:sldId id="281" r:id="rId23"/>
    <p:sldId id="282" r:id="rId24"/>
    <p:sldId id="283" r:id="rId25"/>
    <p:sldId id="284" r:id="rId26"/>
    <p:sldId id="286" r:id="rId27"/>
    <p:sldId id="297" r:id="rId28"/>
    <p:sldId id="298" r:id="rId29"/>
    <p:sldId id="288" r:id="rId30"/>
    <p:sldId id="289" r:id="rId31"/>
    <p:sldId id="290" r:id="rId32"/>
    <p:sldId id="291" r:id="rId33"/>
    <p:sldId id="292" r:id="rId34"/>
    <p:sldId id="293" r:id="rId35"/>
    <p:sldId id="295" r:id="rId36"/>
    <p:sldId id="294" r:id="rId37"/>
    <p:sldId id="296" r:id="rId38"/>
    <p:sldId id="285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10" r:id="rId48"/>
    <p:sldId id="287" r:id="rId49"/>
    <p:sldId id="308" r:id="rId50"/>
    <p:sldId id="309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4027"/>
    <a:srgbClr val="C16C2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17" autoAdjust="0"/>
    <p:restoredTop sz="94660"/>
  </p:normalViewPr>
  <p:slideViewPr>
    <p:cSldViewPr>
      <p:cViewPr varScale="1">
        <p:scale>
          <a:sx n="106" d="100"/>
          <a:sy n="106" d="100"/>
        </p:scale>
        <p:origin x="-4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F3B0DB-B608-4DF0-8C65-AF426185916F}" type="datetimeFigureOut">
              <a:rPr lang="en-US" smtClean="0"/>
              <a:t>5/14/2009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FB8584-7048-498E-9AFE-60FAD5C1A922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03CFF9-2E8E-4E8B-BCC1-A485FCD76307}" type="slidenum">
              <a:rPr lang="en-US"/>
              <a:pPr/>
              <a:t>1</a:t>
            </a:fld>
            <a:endParaRPr 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92275" y="685800"/>
            <a:ext cx="3567113" cy="2676525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B8584-7048-498E-9AFE-60FAD5C1A922}" type="slidenum">
              <a:rPr lang="en-CA" smtClean="0"/>
              <a:t>29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B8584-7048-498E-9AFE-60FAD5C1A922}" type="slidenum">
              <a:rPr lang="en-CA" smtClean="0"/>
              <a:t>30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422AB-1761-4D02-9058-7E6D32004830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B8584-7048-498E-9AFE-60FAD5C1A922}" type="slidenum">
              <a:rPr lang="en-CA" smtClean="0"/>
              <a:t>47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B8584-7048-498E-9AFE-60FAD5C1A922}" type="slidenum">
              <a:rPr lang="en-CA" smtClean="0"/>
              <a:t>48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19088" y="6573838"/>
            <a:ext cx="2209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defRPr/>
            </a:pPr>
            <a:r>
              <a:rPr lang="en-US" sz="800">
                <a:solidFill>
                  <a:srgbClr val="595959"/>
                </a:solidFill>
              </a:rPr>
              <a:t>© 2006 Autodesk 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4572000" y="65738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defRPr/>
            </a:pPr>
            <a:fld id="{5AB8F05C-E9B0-4531-8931-9490FBDBF7B2}" type="slidenum">
              <a:rPr lang="en-US" sz="800">
                <a:solidFill>
                  <a:srgbClr val="595959"/>
                </a:solidFill>
              </a:rPr>
              <a:pPr eaLnBrk="0" hangingPunct="0">
                <a:defRPr/>
              </a:pPr>
              <a:t>‹#›</a:t>
            </a:fld>
            <a:endParaRPr lang="en-US" sz="800">
              <a:solidFill>
                <a:srgbClr val="595959"/>
              </a:solidFill>
            </a:endParaRPr>
          </a:p>
        </p:txBody>
      </p:sp>
      <p:pic>
        <p:nvPicPr>
          <p:cNvPr id="6" name="Picture 9" descr="seg_blac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0"/>
            <a:ext cx="32004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15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9088" y="3016250"/>
            <a:ext cx="4862512" cy="1327150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21572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19088" y="4495800"/>
            <a:ext cx="4862512" cy="838200"/>
          </a:xfrm>
        </p:spPr>
        <p:txBody>
          <a:bodyPr/>
          <a:lstStyle>
            <a:lvl1pPr>
              <a:lnSpc>
                <a:spcPct val="85000"/>
              </a:lnSpc>
              <a:defRPr>
                <a:solidFill>
                  <a:srgbClr val="00AADD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1763" y="136525"/>
            <a:ext cx="2052637" cy="63992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9088" y="136525"/>
            <a:ext cx="6010275" cy="63992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9088" y="1416050"/>
            <a:ext cx="4030662" cy="5119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2150" y="1416050"/>
            <a:ext cx="4032250" cy="5119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7" name="Text Box 3"/>
          <p:cNvSpPr txBox="1">
            <a:spLocks noChangeArrowheads="1"/>
          </p:cNvSpPr>
          <p:nvPr/>
        </p:nvSpPr>
        <p:spPr bwMode="auto">
          <a:xfrm>
            <a:off x="319088" y="6573838"/>
            <a:ext cx="2209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defRPr/>
            </a:pPr>
            <a:r>
              <a:rPr lang="en-US" sz="800">
                <a:solidFill>
                  <a:srgbClr val="595959"/>
                </a:solidFill>
              </a:rPr>
              <a:t>© 2006 Autodesk 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9088" y="1416050"/>
            <a:ext cx="8215312" cy="511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620549" name="Rectangle 5"/>
          <p:cNvSpPr>
            <a:spLocks noChangeArrowheads="1"/>
          </p:cNvSpPr>
          <p:nvPr/>
        </p:nvSpPr>
        <p:spPr bwMode="auto">
          <a:xfrm>
            <a:off x="4572000" y="65738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defRPr/>
            </a:pPr>
            <a:fld id="{121C48D1-AC9B-4CAA-B02C-EDC3FE6AF249}" type="slidenum">
              <a:rPr lang="en-US" sz="800">
                <a:solidFill>
                  <a:srgbClr val="595959"/>
                </a:solidFill>
              </a:rPr>
              <a:pPr eaLnBrk="0" hangingPunct="0">
                <a:defRPr/>
              </a:pPr>
              <a:t>‹#›</a:t>
            </a:fld>
            <a:endParaRPr lang="en-US" sz="800">
              <a:solidFill>
                <a:srgbClr val="595959"/>
              </a:solidFill>
            </a:endParaRPr>
          </a:p>
        </p:txBody>
      </p:sp>
      <p:sp>
        <p:nvSpPr>
          <p:cNvPr id="102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319088" y="136525"/>
            <a:ext cx="82153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pic>
        <p:nvPicPr>
          <p:cNvPr id="1030" name="Picture 13" descr="bar_only_black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550275" y="0"/>
            <a:ext cx="593725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/>
  </p:transition>
  <p:txStyles>
    <p:titleStyle>
      <a:lvl1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2pPr>
      <a:lvl3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3pPr>
      <a:lvl4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4pPr>
      <a:lvl5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15000"/>
        </a:spcBef>
        <a:spcAft>
          <a:spcPct val="15000"/>
        </a:spcAft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347663" indent="-233363" algn="l" rtl="0" eaLnBrk="1" fontAlgn="base" hangingPunct="1">
        <a:spcBef>
          <a:spcPct val="15000"/>
        </a:spcBef>
        <a:spcAft>
          <a:spcPct val="15000"/>
        </a:spcAft>
        <a:buClr>
          <a:srgbClr val="00AADD"/>
        </a:buClr>
        <a:buSzPct val="80000"/>
        <a:buFont typeface="Wingdings" pitchFamily="1" charset="2"/>
        <a:buChar char="§"/>
        <a:defRPr sz="2000">
          <a:solidFill>
            <a:schemeClr val="bg1"/>
          </a:solidFill>
          <a:latin typeface="+mn-lt"/>
        </a:defRPr>
      </a:lvl2pPr>
      <a:lvl3pPr marL="690563" indent="-228600" algn="l" rtl="0" eaLnBrk="1" fontAlgn="base" hangingPunct="1">
        <a:spcBef>
          <a:spcPct val="15000"/>
        </a:spcBef>
        <a:spcAft>
          <a:spcPct val="15000"/>
        </a:spcAft>
        <a:buClr>
          <a:srgbClr val="00AADD"/>
        </a:buClr>
        <a:buSzPct val="80000"/>
        <a:buFont typeface="Wingdings" pitchFamily="1" charset="2"/>
        <a:buChar char="§"/>
        <a:defRPr sz="2000">
          <a:solidFill>
            <a:schemeClr val="bg1"/>
          </a:solidFill>
          <a:latin typeface="+mn-lt"/>
        </a:defRPr>
      </a:lvl3pPr>
      <a:lvl4pPr marL="977900" indent="-173038" algn="l" rtl="0" eaLnBrk="1" fontAlgn="base" hangingPunct="1">
        <a:spcBef>
          <a:spcPct val="0"/>
        </a:spcBef>
        <a:spcAft>
          <a:spcPct val="5000"/>
        </a:spcAft>
        <a:buClr>
          <a:schemeClr val="bg1"/>
        </a:buClr>
        <a:buSzPct val="80000"/>
        <a:buFont typeface="Wingdings" pitchFamily="1" charset="2"/>
        <a:buChar char="–"/>
        <a:defRPr sz="2000">
          <a:solidFill>
            <a:schemeClr val="bg1"/>
          </a:solidFill>
          <a:latin typeface="+mn-lt"/>
        </a:defRPr>
      </a:lvl4pPr>
      <a:lvl5pPr marL="17145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1" charset="2"/>
        <a:buChar char="»"/>
        <a:defRPr sz="2000">
          <a:solidFill>
            <a:schemeClr val="bg1"/>
          </a:solidFill>
          <a:latin typeface="+mn-lt"/>
        </a:defRPr>
      </a:lvl5pPr>
      <a:lvl6pPr marL="21717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defRPr sz="2000">
          <a:solidFill>
            <a:schemeClr val="bg1"/>
          </a:solidFill>
          <a:latin typeface="+mn-lt"/>
        </a:defRPr>
      </a:lvl6pPr>
      <a:lvl7pPr marL="26289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defRPr sz="2000">
          <a:solidFill>
            <a:schemeClr val="bg1"/>
          </a:solidFill>
          <a:latin typeface="+mn-lt"/>
        </a:defRPr>
      </a:lvl7pPr>
      <a:lvl8pPr marL="30861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defRPr sz="2000">
          <a:solidFill>
            <a:schemeClr val="bg1"/>
          </a:solidFill>
          <a:latin typeface="+mn-lt"/>
        </a:defRPr>
      </a:lvl8pPr>
      <a:lvl9pPr marL="35433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mailto:Stephen.taylor@autodesk.co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hyperlink" Target="mailto:Stephen.taylor@autodesk.co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9" descr="ME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9"/>
          <p:cNvSpPr>
            <a:spLocks noGrp="1" noChangeArrowheads="1"/>
          </p:cNvSpPr>
          <p:nvPr/>
        </p:nvSpPr>
        <p:spPr bwMode="auto">
          <a:xfrm>
            <a:off x="319088" y="2933700"/>
            <a:ext cx="825344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/>
            <a:r>
              <a:rPr lang="en-US" sz="4000" dirty="0">
                <a:solidFill>
                  <a:schemeClr val="bg1"/>
                </a:solidFill>
              </a:rPr>
              <a:t>3ds Max SDK </a:t>
            </a:r>
            <a:r>
              <a:rPr lang="en-US" sz="4000" dirty="0" smtClean="0">
                <a:solidFill>
                  <a:schemeClr val="bg1"/>
                </a:solidFill>
              </a:rPr>
              <a:t>– </a:t>
            </a:r>
            <a:r>
              <a:rPr lang="en-US" sz="4000" dirty="0" smtClean="0">
                <a:solidFill>
                  <a:schemeClr val="bg1"/>
                </a:solidFill>
              </a:rPr>
              <a:t>Interfaces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76" name="Rectangle 10"/>
          <p:cNvSpPr>
            <a:spLocks noGrp="1" noChangeArrowheads="1"/>
          </p:cNvSpPr>
          <p:nvPr/>
        </p:nvSpPr>
        <p:spPr bwMode="auto">
          <a:xfrm>
            <a:off x="319088" y="3622675"/>
            <a:ext cx="7653337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eaLnBrk="0" hangingPunct="0"/>
            <a:r>
              <a:rPr lang="en-US" sz="2000" b="1" dirty="0" smtClean="0">
                <a:solidFill>
                  <a:schemeClr val="bg1"/>
                </a:solidFill>
              </a:rPr>
              <a:t>Stephen Taylor</a:t>
            </a:r>
            <a:endParaRPr lang="en-US" sz="2000" b="1" dirty="0">
              <a:solidFill>
                <a:schemeClr val="bg1"/>
              </a:solidFill>
            </a:endParaRPr>
          </a:p>
          <a:p>
            <a:pPr eaLnBrk="0" hangingPunct="0"/>
            <a:r>
              <a:rPr lang="en-US" sz="1600" dirty="0" smtClean="0">
                <a:solidFill>
                  <a:schemeClr val="bg1"/>
                </a:solidFill>
              </a:rPr>
              <a:t>Autodesk Developer Consultant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this Interface?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Rounded Rectangle 3"/>
          <p:cNvSpPr/>
          <p:nvPr/>
        </p:nvSpPr>
        <p:spPr>
          <a:xfrm>
            <a:off x="914400" y="1828800"/>
            <a:ext cx="22098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Class A : I</a:t>
            </a:r>
          </a:p>
          <a:p>
            <a:pPr algn="ctr"/>
            <a:r>
              <a:rPr lang="en-CA" dirty="0" smtClean="0"/>
              <a:t>::</a:t>
            </a:r>
            <a:r>
              <a:rPr lang="en-CA" dirty="0" smtClean="0"/>
              <a:t>Load()</a:t>
            </a:r>
            <a:endParaRPr lang="en-CA" dirty="0" smtClean="0"/>
          </a:p>
          <a:p>
            <a:pPr algn="ctr"/>
            <a:r>
              <a:rPr lang="en-CA" dirty="0" smtClean="0"/>
              <a:t>::</a:t>
            </a:r>
            <a:r>
              <a:rPr lang="en-CA" dirty="0" smtClean="0"/>
              <a:t>Save()</a:t>
            </a:r>
            <a:endParaRPr lang="en-CA" dirty="0"/>
          </a:p>
        </p:txBody>
      </p:sp>
      <p:sp>
        <p:nvSpPr>
          <p:cNvPr id="5" name="Rounded Rectangle 4"/>
          <p:cNvSpPr/>
          <p:nvPr/>
        </p:nvSpPr>
        <p:spPr>
          <a:xfrm>
            <a:off x="3657600" y="1828800"/>
            <a:ext cx="2133600" cy="990600"/>
          </a:xfrm>
          <a:prstGeom prst="round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accent1"/>
                </a:solidFill>
              </a:rPr>
              <a:t>Interface I</a:t>
            </a:r>
          </a:p>
          <a:p>
            <a:pPr algn="ctr"/>
            <a:r>
              <a:rPr lang="en-CA" dirty="0" smtClean="0">
                <a:solidFill>
                  <a:schemeClr val="accent1"/>
                </a:solidFill>
              </a:rPr>
              <a:t>::Load = 0</a:t>
            </a:r>
          </a:p>
          <a:p>
            <a:pPr algn="ctr"/>
            <a:r>
              <a:rPr lang="en-CA" dirty="0" smtClean="0">
                <a:solidFill>
                  <a:schemeClr val="accent1"/>
                </a:solidFill>
              </a:rPr>
              <a:t>::Save = 0</a:t>
            </a:r>
            <a:endParaRPr lang="en-CA" dirty="0">
              <a:solidFill>
                <a:schemeClr val="accent1"/>
              </a:solidFill>
            </a:endParaRPr>
          </a:p>
        </p:txBody>
      </p:sp>
      <p:cxnSp>
        <p:nvCxnSpPr>
          <p:cNvPr id="7" name="Straight Arrow Connector 6"/>
          <p:cNvCxnSpPr>
            <a:stCxn id="4" idx="3"/>
            <a:endCxn id="5" idx="1"/>
          </p:cNvCxnSpPr>
          <p:nvPr/>
        </p:nvCxnSpPr>
        <p:spPr>
          <a:xfrm>
            <a:off x="3124200" y="23241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this Interface?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Rounded Rectangle 3"/>
          <p:cNvSpPr/>
          <p:nvPr/>
        </p:nvSpPr>
        <p:spPr>
          <a:xfrm>
            <a:off x="914400" y="1828800"/>
            <a:ext cx="22098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Class A : I</a:t>
            </a:r>
          </a:p>
          <a:p>
            <a:pPr algn="ctr"/>
            <a:r>
              <a:rPr lang="en-CA" dirty="0" smtClean="0"/>
              <a:t>::</a:t>
            </a:r>
            <a:r>
              <a:rPr lang="en-CA" dirty="0" smtClean="0"/>
              <a:t>Load()</a:t>
            </a:r>
            <a:endParaRPr lang="en-CA" dirty="0" smtClean="0"/>
          </a:p>
          <a:p>
            <a:pPr algn="ctr"/>
            <a:r>
              <a:rPr lang="en-CA" dirty="0" smtClean="0"/>
              <a:t>::</a:t>
            </a:r>
            <a:r>
              <a:rPr lang="en-CA" dirty="0" smtClean="0"/>
              <a:t>Save()</a:t>
            </a:r>
            <a:endParaRPr lang="en-CA" dirty="0"/>
          </a:p>
        </p:txBody>
      </p:sp>
      <p:sp>
        <p:nvSpPr>
          <p:cNvPr id="5" name="Rounded Rectangle 4"/>
          <p:cNvSpPr/>
          <p:nvPr/>
        </p:nvSpPr>
        <p:spPr>
          <a:xfrm>
            <a:off x="3657600" y="1828800"/>
            <a:ext cx="2133600" cy="990600"/>
          </a:xfrm>
          <a:prstGeom prst="round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accent1"/>
                </a:solidFill>
              </a:rPr>
              <a:t>Interface I</a:t>
            </a:r>
          </a:p>
          <a:p>
            <a:pPr algn="ctr"/>
            <a:r>
              <a:rPr lang="en-CA" dirty="0" smtClean="0">
                <a:solidFill>
                  <a:schemeClr val="accent1"/>
                </a:solidFill>
              </a:rPr>
              <a:t>::Load = 0</a:t>
            </a:r>
          </a:p>
          <a:p>
            <a:pPr algn="ctr"/>
            <a:r>
              <a:rPr lang="en-CA" dirty="0" smtClean="0">
                <a:solidFill>
                  <a:schemeClr val="accent1"/>
                </a:solidFill>
              </a:rPr>
              <a:t>::Save = 0</a:t>
            </a:r>
            <a:endParaRPr lang="en-CA" dirty="0">
              <a:solidFill>
                <a:schemeClr val="accent1"/>
              </a:solidFill>
            </a:endParaRPr>
          </a:p>
        </p:txBody>
      </p:sp>
      <p:cxnSp>
        <p:nvCxnSpPr>
          <p:cNvPr id="7" name="Straight Arrow Connector 6"/>
          <p:cNvCxnSpPr>
            <a:stCxn id="4" idx="3"/>
            <a:endCxn id="5" idx="1"/>
          </p:cNvCxnSpPr>
          <p:nvPr/>
        </p:nvCxnSpPr>
        <p:spPr>
          <a:xfrm>
            <a:off x="3124200" y="23241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533400" y="4724400"/>
            <a:ext cx="3352800" cy="1752600"/>
          </a:xfrm>
          <a:prstGeom prst="roundRect">
            <a:avLst/>
          </a:prstGeom>
          <a:solidFill>
            <a:schemeClr val="accent4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CA" dirty="0" smtClean="0"/>
              <a:t>Max Application</a:t>
            </a:r>
          </a:p>
          <a:p>
            <a:pPr algn="ctr"/>
            <a:endParaRPr lang="en-CA" dirty="0" smtClean="0"/>
          </a:p>
          <a:p>
            <a:pPr algn="ctr"/>
            <a:r>
              <a:rPr lang="en-CA" dirty="0" smtClean="0"/>
              <a:t>If Class </a:t>
            </a:r>
            <a:r>
              <a:rPr lang="en-CA" dirty="0" err="1" smtClean="0"/>
              <a:t>pA</a:t>
            </a:r>
            <a:r>
              <a:rPr lang="en-CA" dirty="0" smtClean="0"/>
              <a:t> has functionality I:</a:t>
            </a:r>
          </a:p>
          <a:p>
            <a:pPr algn="ctr"/>
            <a:r>
              <a:rPr lang="en-CA" dirty="0" smtClean="0"/>
              <a:t>A-&gt;Save</a:t>
            </a:r>
          </a:p>
          <a:p>
            <a:pPr algn="ctr"/>
            <a:endParaRPr lang="en-CA" dirty="0" smtClean="0"/>
          </a:p>
          <a:p>
            <a:pPr algn="ctr"/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this Interface?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Rounded Rectangle 3"/>
          <p:cNvSpPr/>
          <p:nvPr/>
        </p:nvSpPr>
        <p:spPr>
          <a:xfrm>
            <a:off x="914400" y="1828800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Class A : I</a:t>
            </a:r>
          </a:p>
          <a:p>
            <a:pPr algn="ctr"/>
            <a:r>
              <a:rPr lang="en-CA" dirty="0" smtClean="0"/>
              <a:t>::</a:t>
            </a:r>
            <a:r>
              <a:rPr lang="en-CA" dirty="0" smtClean="0"/>
              <a:t>Load()</a:t>
            </a:r>
            <a:endParaRPr lang="en-CA" dirty="0" smtClean="0"/>
          </a:p>
          <a:p>
            <a:pPr algn="ctr"/>
            <a:r>
              <a:rPr lang="en-CA" dirty="0" smtClean="0"/>
              <a:t>::</a:t>
            </a:r>
            <a:r>
              <a:rPr lang="en-CA" dirty="0" smtClean="0"/>
              <a:t>Save()</a:t>
            </a:r>
          </a:p>
          <a:p>
            <a:pPr algn="ctr"/>
            <a:r>
              <a:rPr lang="en-CA" dirty="0" smtClean="0"/>
              <a:t>::</a:t>
            </a:r>
            <a:r>
              <a:rPr lang="en-CA" dirty="0" err="1" smtClean="0"/>
              <a:t>GetInterface</a:t>
            </a:r>
            <a:r>
              <a:rPr lang="en-CA" dirty="0" smtClean="0"/>
              <a:t>(ID)</a:t>
            </a:r>
            <a:endParaRPr lang="en-CA" dirty="0"/>
          </a:p>
        </p:txBody>
      </p:sp>
      <p:sp>
        <p:nvSpPr>
          <p:cNvPr id="5" name="Rounded Rectangle 4"/>
          <p:cNvSpPr/>
          <p:nvPr/>
        </p:nvSpPr>
        <p:spPr>
          <a:xfrm>
            <a:off x="3657600" y="1828800"/>
            <a:ext cx="2133600" cy="1219200"/>
          </a:xfrm>
          <a:prstGeom prst="round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accent1"/>
                </a:solidFill>
              </a:rPr>
              <a:t>Interface I</a:t>
            </a:r>
          </a:p>
          <a:p>
            <a:pPr algn="ctr"/>
            <a:r>
              <a:rPr lang="en-CA" dirty="0" smtClean="0">
                <a:solidFill>
                  <a:schemeClr val="accent1"/>
                </a:solidFill>
              </a:rPr>
              <a:t>::Load = 0</a:t>
            </a:r>
          </a:p>
          <a:p>
            <a:pPr algn="ctr"/>
            <a:r>
              <a:rPr lang="en-CA" dirty="0" smtClean="0">
                <a:solidFill>
                  <a:schemeClr val="accent1"/>
                </a:solidFill>
              </a:rPr>
              <a:t>::Save = 0</a:t>
            </a:r>
          </a:p>
          <a:p>
            <a:pPr algn="ctr"/>
            <a:r>
              <a:rPr lang="en-CA" dirty="0" smtClean="0">
                <a:solidFill>
                  <a:schemeClr val="accent1"/>
                </a:solidFill>
              </a:rPr>
              <a:t>ID</a:t>
            </a:r>
            <a:endParaRPr lang="en-CA" dirty="0">
              <a:solidFill>
                <a:schemeClr val="accent1"/>
              </a:solidFill>
            </a:endParaRPr>
          </a:p>
        </p:txBody>
      </p:sp>
      <p:cxnSp>
        <p:nvCxnSpPr>
          <p:cNvPr id="7" name="Straight Arrow Connector 6"/>
          <p:cNvCxnSpPr>
            <a:stCxn id="4" idx="3"/>
            <a:endCxn id="5" idx="1"/>
          </p:cNvCxnSpPr>
          <p:nvPr/>
        </p:nvCxnSpPr>
        <p:spPr>
          <a:xfrm>
            <a:off x="3124200" y="24384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533400" y="4724400"/>
            <a:ext cx="3352800" cy="1752600"/>
          </a:xfrm>
          <a:prstGeom prst="roundRect">
            <a:avLst/>
          </a:prstGeom>
          <a:solidFill>
            <a:schemeClr val="accent4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CA" dirty="0" smtClean="0"/>
              <a:t>Max Application</a:t>
            </a:r>
          </a:p>
          <a:p>
            <a:pPr algn="ctr"/>
            <a:endParaRPr lang="en-CA" dirty="0" smtClean="0"/>
          </a:p>
          <a:p>
            <a:pPr algn="ctr"/>
            <a:r>
              <a:rPr lang="en-CA" dirty="0" smtClean="0"/>
              <a:t>If Class </a:t>
            </a:r>
            <a:r>
              <a:rPr lang="en-CA" dirty="0" err="1" smtClean="0"/>
              <a:t>pA</a:t>
            </a:r>
            <a:r>
              <a:rPr lang="en-CA" dirty="0" smtClean="0"/>
              <a:t> has functionality I:</a:t>
            </a:r>
          </a:p>
          <a:p>
            <a:pPr algn="ctr"/>
            <a:r>
              <a:rPr lang="en-CA" dirty="0" smtClean="0"/>
              <a:t>A-&gt;Save</a:t>
            </a:r>
          </a:p>
          <a:p>
            <a:pPr algn="ctr"/>
            <a:endParaRPr lang="en-CA" dirty="0" smtClean="0"/>
          </a:p>
          <a:p>
            <a:pPr algn="ctr"/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this Interface?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Rounded Rectangle 3"/>
          <p:cNvSpPr/>
          <p:nvPr/>
        </p:nvSpPr>
        <p:spPr>
          <a:xfrm>
            <a:off x="914400" y="1828800"/>
            <a:ext cx="22098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Class A : I</a:t>
            </a:r>
          </a:p>
          <a:p>
            <a:pPr algn="ctr"/>
            <a:r>
              <a:rPr lang="en-CA" dirty="0" smtClean="0"/>
              <a:t>::</a:t>
            </a:r>
            <a:r>
              <a:rPr lang="en-CA" dirty="0" smtClean="0"/>
              <a:t>Load()</a:t>
            </a:r>
            <a:endParaRPr lang="en-CA" dirty="0" smtClean="0"/>
          </a:p>
          <a:p>
            <a:pPr algn="ctr"/>
            <a:r>
              <a:rPr lang="en-CA" dirty="0" smtClean="0"/>
              <a:t>::</a:t>
            </a:r>
            <a:r>
              <a:rPr lang="en-CA" dirty="0" smtClean="0"/>
              <a:t>Save()</a:t>
            </a:r>
          </a:p>
          <a:p>
            <a:pPr algn="ctr"/>
            <a:r>
              <a:rPr lang="en-CA" dirty="0" smtClean="0"/>
              <a:t>::</a:t>
            </a:r>
            <a:r>
              <a:rPr lang="en-CA" dirty="0" err="1" smtClean="0"/>
              <a:t>GetInterface</a:t>
            </a:r>
            <a:r>
              <a:rPr lang="en-CA" dirty="0" smtClean="0"/>
              <a:t>(ID)</a:t>
            </a:r>
            <a:endParaRPr lang="en-CA" dirty="0"/>
          </a:p>
        </p:txBody>
      </p:sp>
      <p:sp>
        <p:nvSpPr>
          <p:cNvPr id="5" name="Rounded Rectangle 4"/>
          <p:cNvSpPr/>
          <p:nvPr/>
        </p:nvSpPr>
        <p:spPr>
          <a:xfrm>
            <a:off x="3657600" y="1828800"/>
            <a:ext cx="2133600" cy="1219200"/>
          </a:xfrm>
          <a:prstGeom prst="round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accent1"/>
                </a:solidFill>
              </a:rPr>
              <a:t>Interface I</a:t>
            </a:r>
          </a:p>
          <a:p>
            <a:pPr algn="ctr"/>
            <a:r>
              <a:rPr lang="en-CA" dirty="0" smtClean="0">
                <a:solidFill>
                  <a:schemeClr val="accent1"/>
                </a:solidFill>
              </a:rPr>
              <a:t>::Load = 0</a:t>
            </a:r>
          </a:p>
          <a:p>
            <a:pPr algn="ctr"/>
            <a:r>
              <a:rPr lang="en-CA" dirty="0" smtClean="0">
                <a:solidFill>
                  <a:schemeClr val="accent1"/>
                </a:solidFill>
              </a:rPr>
              <a:t>::Save = 0</a:t>
            </a:r>
          </a:p>
          <a:p>
            <a:pPr algn="ctr"/>
            <a:r>
              <a:rPr lang="en-CA" dirty="0" smtClean="0">
                <a:solidFill>
                  <a:schemeClr val="accent1"/>
                </a:solidFill>
              </a:rPr>
              <a:t>ID</a:t>
            </a:r>
            <a:endParaRPr lang="en-CA" dirty="0">
              <a:solidFill>
                <a:schemeClr val="accent1"/>
              </a:solidFill>
            </a:endParaRPr>
          </a:p>
        </p:txBody>
      </p:sp>
      <p:cxnSp>
        <p:nvCxnSpPr>
          <p:cNvPr id="7" name="Straight Arrow Connector 6"/>
          <p:cNvCxnSpPr>
            <a:stCxn id="4" idx="3"/>
            <a:endCxn id="5" idx="1"/>
          </p:cNvCxnSpPr>
          <p:nvPr/>
        </p:nvCxnSpPr>
        <p:spPr>
          <a:xfrm>
            <a:off x="3124200" y="24384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533400" y="4724400"/>
            <a:ext cx="3352800" cy="1752600"/>
          </a:xfrm>
          <a:prstGeom prst="roundRect">
            <a:avLst/>
          </a:prstGeom>
          <a:solidFill>
            <a:schemeClr val="accent4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CA" dirty="0" smtClean="0"/>
              <a:t>Max Application</a:t>
            </a:r>
          </a:p>
          <a:p>
            <a:pPr algn="ctr"/>
            <a:endParaRPr lang="en-CA" dirty="0" smtClean="0"/>
          </a:p>
          <a:p>
            <a:pPr algn="ctr"/>
            <a:r>
              <a:rPr lang="en-CA" dirty="0" err="1" smtClean="0"/>
              <a:t>pI</a:t>
            </a:r>
            <a:r>
              <a:rPr lang="en-CA" dirty="0" smtClean="0"/>
              <a:t> = </a:t>
            </a:r>
            <a:r>
              <a:rPr lang="en-CA" dirty="0" err="1" smtClean="0"/>
              <a:t>pA</a:t>
            </a:r>
            <a:r>
              <a:rPr lang="en-CA" dirty="0" smtClean="0"/>
              <a:t>-&gt;</a:t>
            </a:r>
            <a:r>
              <a:rPr lang="en-CA" dirty="0" err="1" smtClean="0"/>
              <a:t>GetInterface</a:t>
            </a:r>
            <a:r>
              <a:rPr lang="en-CA" dirty="0" smtClean="0"/>
              <a:t>(I::ID)</a:t>
            </a:r>
          </a:p>
          <a:p>
            <a:pPr algn="ctr"/>
            <a:r>
              <a:rPr lang="en-CA" dirty="0" smtClean="0"/>
              <a:t>If </a:t>
            </a:r>
            <a:r>
              <a:rPr lang="en-CA" dirty="0" err="1" smtClean="0"/>
              <a:t>pI</a:t>
            </a:r>
            <a:r>
              <a:rPr lang="en-CA" dirty="0" smtClean="0"/>
              <a:t> exists: </a:t>
            </a:r>
            <a:r>
              <a:rPr lang="en-CA" dirty="0" err="1" smtClean="0"/>
              <a:t>pI</a:t>
            </a:r>
            <a:r>
              <a:rPr lang="en-CA" dirty="0" smtClean="0"/>
              <a:t>-&gt;Save</a:t>
            </a:r>
          </a:p>
          <a:p>
            <a:pPr algn="ctr"/>
            <a:endParaRPr lang="en-CA" dirty="0" smtClean="0"/>
          </a:p>
          <a:p>
            <a:pPr algn="ctr"/>
            <a:endParaRPr lang="en-CA" dirty="0"/>
          </a:p>
        </p:txBody>
      </p:sp>
      <p:cxnSp>
        <p:nvCxnSpPr>
          <p:cNvPr id="10" name="Straight Arrow Connector 9"/>
          <p:cNvCxnSpPr>
            <a:stCxn id="8" idx="0"/>
          </p:cNvCxnSpPr>
          <p:nvPr/>
        </p:nvCxnSpPr>
        <p:spPr>
          <a:xfrm rot="5400000" flipH="1" flipV="1">
            <a:off x="1371600" y="3886200"/>
            <a:ext cx="1676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Why Interfaces?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Functionality Supported By Unrelated Types</a:t>
            </a:r>
          </a:p>
          <a:p>
            <a:pPr lvl="1">
              <a:buNone/>
            </a:pPr>
            <a:r>
              <a:rPr lang="en-CA" dirty="0" smtClean="0"/>
              <a:t> </a:t>
            </a:r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r>
              <a:rPr lang="en-CA" dirty="0" smtClean="0"/>
              <a:t>Only classes that require functionality implement interface</a:t>
            </a:r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r>
              <a:rPr lang="en-CA" dirty="0" smtClean="0"/>
              <a:t>Interfaces can be specified by anyone...</a:t>
            </a:r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Why Interfaces?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Functionality Supported By Unrelated Types</a:t>
            </a:r>
          </a:p>
          <a:p>
            <a:pPr lvl="1"/>
            <a:r>
              <a:rPr lang="en-CA" dirty="0" smtClean="0"/>
              <a:t>Classes require common </a:t>
            </a:r>
            <a:r>
              <a:rPr lang="en-CA" dirty="0" err="1" smtClean="0"/>
              <a:t>GetInterface</a:t>
            </a:r>
            <a:r>
              <a:rPr lang="en-CA" dirty="0" smtClean="0"/>
              <a:t> declaration</a:t>
            </a:r>
          </a:p>
          <a:p>
            <a:pPr lvl="1"/>
            <a:r>
              <a:rPr lang="en-CA" dirty="0" smtClean="0"/>
              <a:t>No other requirement from Class Hierarchy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Only classes that require functionality implement interface</a:t>
            </a:r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r>
              <a:rPr lang="en-CA" dirty="0" smtClean="0"/>
              <a:t>Interfaces can be specified by anyone...</a:t>
            </a:r>
          </a:p>
        </p:txBody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Why Interfaces?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Functionality Supported By Unrelated Types</a:t>
            </a:r>
          </a:p>
          <a:p>
            <a:pPr lvl="1"/>
            <a:r>
              <a:rPr lang="en-CA" dirty="0" smtClean="0"/>
              <a:t>Classes require common </a:t>
            </a:r>
            <a:r>
              <a:rPr lang="en-CA" dirty="0" err="1" smtClean="0"/>
              <a:t>GetInterface</a:t>
            </a:r>
            <a:r>
              <a:rPr lang="en-CA" dirty="0" smtClean="0"/>
              <a:t> declaration</a:t>
            </a:r>
          </a:p>
          <a:p>
            <a:pPr lvl="1"/>
            <a:r>
              <a:rPr lang="en-CA" dirty="0" smtClean="0"/>
              <a:t>No other requirement from Class Hierarchy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Only classes that require functionality implement interface</a:t>
            </a:r>
          </a:p>
          <a:p>
            <a:pPr lvl="1"/>
            <a:r>
              <a:rPr lang="en-CA" dirty="0" smtClean="0"/>
              <a:t>Is ‘extra’ functionality – not required</a:t>
            </a:r>
          </a:p>
          <a:p>
            <a:pPr lvl="1"/>
            <a:r>
              <a:rPr lang="en-CA" dirty="0" smtClean="0"/>
              <a:t>Class should function without Interface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Interfaces can be specified by anyone...</a:t>
            </a:r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Why Interfaces?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Functionality Supported By Unrelated Types</a:t>
            </a:r>
          </a:p>
          <a:p>
            <a:pPr lvl="1"/>
            <a:r>
              <a:rPr lang="en-CA" dirty="0" smtClean="0"/>
              <a:t>Classes require common </a:t>
            </a:r>
            <a:r>
              <a:rPr lang="en-CA" dirty="0" err="1" smtClean="0"/>
              <a:t>GetInterface</a:t>
            </a:r>
            <a:r>
              <a:rPr lang="en-CA" dirty="0" smtClean="0"/>
              <a:t> declaration</a:t>
            </a:r>
          </a:p>
          <a:p>
            <a:pPr lvl="1"/>
            <a:r>
              <a:rPr lang="en-CA" dirty="0" smtClean="0"/>
              <a:t>No other requirement from Class Hierarchy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Only classes that require functionality implement interface</a:t>
            </a:r>
          </a:p>
          <a:p>
            <a:pPr lvl="1"/>
            <a:r>
              <a:rPr lang="en-CA" dirty="0" smtClean="0"/>
              <a:t>Is ‘extra’ functionality – not required</a:t>
            </a:r>
          </a:p>
          <a:p>
            <a:pPr lvl="1"/>
            <a:r>
              <a:rPr lang="en-CA" dirty="0" smtClean="0"/>
              <a:t>Class should function without Interface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Interfaces can be specified by anyone...</a:t>
            </a:r>
          </a:p>
          <a:p>
            <a:pPr lvl="1"/>
            <a:r>
              <a:rPr lang="en-CA" dirty="0" smtClean="0"/>
              <a:t>Core Max Interfaces, </a:t>
            </a:r>
            <a:r>
              <a:rPr lang="en-CA" dirty="0" err="1" smtClean="0"/>
              <a:t>Plugin</a:t>
            </a:r>
            <a:r>
              <a:rPr lang="en-CA" dirty="0" smtClean="0"/>
              <a:t> SDK’s, Internal </a:t>
            </a:r>
            <a:r>
              <a:rPr lang="en-CA" dirty="0" err="1" smtClean="0"/>
              <a:t>plugin</a:t>
            </a:r>
            <a:r>
              <a:rPr lang="en-CA" dirty="0" smtClean="0"/>
              <a:t> communication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Max’s Interfaces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smtClean="0"/>
              <a:t>Use for RTTI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I_CONTROL</a:t>
            </a:r>
          </a:p>
          <a:p>
            <a:pPr lvl="1"/>
            <a:r>
              <a:rPr lang="en-CA" dirty="0" smtClean="0"/>
              <a:t>Implements Control class</a:t>
            </a:r>
          </a:p>
          <a:p>
            <a:r>
              <a:rPr lang="en-CA" dirty="0" smtClean="0"/>
              <a:t>I_OBJECT</a:t>
            </a:r>
          </a:p>
          <a:p>
            <a:pPr lvl="1"/>
            <a:r>
              <a:rPr lang="en-CA" dirty="0" smtClean="0"/>
              <a:t>Implements Object</a:t>
            </a:r>
          </a:p>
          <a:p>
            <a:r>
              <a:rPr lang="en-CA" dirty="0" smtClean="0"/>
              <a:t>I_DERIVEDOBJECT</a:t>
            </a:r>
          </a:p>
          <a:p>
            <a:pPr lvl="1"/>
            <a:r>
              <a:rPr lang="en-CA" dirty="0" smtClean="0"/>
              <a:t>Implements </a:t>
            </a:r>
            <a:r>
              <a:rPr lang="en-CA" dirty="0" err="1" smtClean="0"/>
              <a:t>IDerivedObject</a:t>
            </a:r>
            <a:endParaRPr lang="en-CA" dirty="0" smtClean="0"/>
          </a:p>
          <a:p>
            <a:r>
              <a:rPr lang="en-CA" dirty="0" smtClean="0"/>
              <a:t>I_PARTICLEOBJECT</a:t>
            </a:r>
          </a:p>
          <a:p>
            <a:pPr lvl="1"/>
            <a:r>
              <a:rPr lang="en-CA" dirty="0" smtClean="0"/>
              <a:t>Implements </a:t>
            </a:r>
            <a:r>
              <a:rPr lang="en-CA" dirty="0" err="1" smtClean="0"/>
              <a:t>IParticleObject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Max’s Interfaces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smtClean="0"/>
              <a:t>Use to specify additional functionality</a:t>
            </a:r>
          </a:p>
          <a:p>
            <a:r>
              <a:rPr lang="en-CA" dirty="0" smtClean="0"/>
              <a:t>I_IKCONTROL</a:t>
            </a:r>
          </a:p>
          <a:p>
            <a:pPr lvl="1"/>
            <a:r>
              <a:rPr lang="en-CA" dirty="0" smtClean="0"/>
              <a:t>Exposes functionality related to IK evaluation</a:t>
            </a:r>
          </a:p>
          <a:p>
            <a:r>
              <a:rPr lang="en-CA" dirty="0" smtClean="0"/>
              <a:t>I_KEYCONTROL</a:t>
            </a:r>
          </a:p>
          <a:p>
            <a:pPr lvl="1"/>
            <a:r>
              <a:rPr lang="en-CA" dirty="0" smtClean="0"/>
              <a:t>Exposes functionality for managing </a:t>
            </a:r>
            <a:r>
              <a:rPr lang="en-CA" dirty="0" err="1" smtClean="0"/>
              <a:t>keyframes</a:t>
            </a:r>
            <a:endParaRPr lang="en-CA" dirty="0" smtClean="0"/>
          </a:p>
          <a:p>
            <a:r>
              <a:rPr lang="en-CA" dirty="0" smtClean="0"/>
              <a:t>I_MESHSELECT</a:t>
            </a:r>
          </a:p>
          <a:p>
            <a:pPr lvl="1"/>
            <a:r>
              <a:rPr lang="en-CA" dirty="0" smtClean="0"/>
              <a:t>Exposes functionality to handle sub-object selections</a:t>
            </a:r>
          </a:p>
          <a:p>
            <a:r>
              <a:rPr lang="en-CA" dirty="0" smtClean="0"/>
              <a:t>I_MAXSCRIPTPLUGIN</a:t>
            </a:r>
          </a:p>
          <a:p>
            <a:pPr lvl="1"/>
            <a:r>
              <a:rPr lang="en-CA" dirty="0" err="1" smtClean="0"/>
              <a:t>MaxScript</a:t>
            </a:r>
            <a:r>
              <a:rPr lang="en-CA" dirty="0" smtClean="0"/>
              <a:t>-extendable class interface</a:t>
            </a:r>
          </a:p>
          <a:p>
            <a:r>
              <a:rPr lang="en-CA" dirty="0" smtClean="0"/>
              <a:t>PAINTERCANVASINTERFACE</a:t>
            </a:r>
          </a:p>
          <a:p>
            <a:pPr lvl="1"/>
            <a:r>
              <a:rPr lang="en-CA" dirty="0" smtClean="0"/>
              <a:t>Supports interactions with ‘paintbrushes’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are Interfaces?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err="1" smtClean="0"/>
              <a:t>GetCOREInterface</a:t>
            </a:r>
            <a:endParaRPr lang="en-CA" dirty="0" smtClean="0"/>
          </a:p>
          <a:p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err="1" smtClean="0"/>
              <a:t>BaseInterface</a:t>
            </a:r>
            <a:r>
              <a:rPr lang="en-CA" dirty="0" smtClean="0"/>
              <a:t>* </a:t>
            </a:r>
            <a:r>
              <a:rPr lang="en-CA" dirty="0" err="1" smtClean="0"/>
              <a:t>Animatable</a:t>
            </a:r>
            <a:r>
              <a:rPr lang="en-CA" dirty="0" smtClean="0"/>
              <a:t>::</a:t>
            </a:r>
            <a:r>
              <a:rPr lang="en-CA" dirty="0" err="1" smtClean="0"/>
              <a:t>GetInterface</a:t>
            </a:r>
            <a:r>
              <a:rPr lang="en-CA" dirty="0" smtClean="0"/>
              <a:t>(</a:t>
            </a:r>
            <a:r>
              <a:rPr lang="en-CA" dirty="0" err="1" smtClean="0"/>
              <a:t>Interface_ID</a:t>
            </a:r>
            <a:r>
              <a:rPr lang="en-CA" dirty="0" smtClean="0"/>
              <a:t>)</a:t>
            </a:r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pPr lvl="2"/>
            <a:endParaRPr lang="en-CA" dirty="0" smtClean="0"/>
          </a:p>
          <a:p>
            <a:endParaRPr lang="en-CA" dirty="0" smtClean="0"/>
          </a:p>
          <a:p>
            <a:pPr>
              <a:buNone/>
            </a:pPr>
            <a:r>
              <a:rPr lang="en-CA" dirty="0" smtClean="0"/>
              <a:t>void* </a:t>
            </a:r>
            <a:r>
              <a:rPr lang="en-CA" dirty="0" err="1" smtClean="0"/>
              <a:t>Animatable</a:t>
            </a:r>
            <a:r>
              <a:rPr lang="en-CA" dirty="0" smtClean="0"/>
              <a:t>::</a:t>
            </a:r>
            <a:r>
              <a:rPr lang="en-CA" dirty="0" err="1" smtClean="0"/>
              <a:t>GetInterface</a:t>
            </a:r>
            <a:r>
              <a:rPr lang="en-CA" dirty="0" smtClean="0"/>
              <a:t>(ULONG id)</a:t>
            </a:r>
          </a:p>
          <a:p>
            <a:pPr lvl="1"/>
            <a:endParaRPr lang="en-CA" dirty="0" smtClean="0"/>
          </a:p>
          <a:p>
            <a:pPr lvl="2"/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Max’s Interfaces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smtClean="0"/>
              <a:t>Use to specify additional functionality</a:t>
            </a:r>
          </a:p>
          <a:p>
            <a:r>
              <a:rPr lang="en-CA" dirty="0" smtClean="0">
                <a:solidFill>
                  <a:schemeClr val="bg2">
                    <a:lumMod val="25000"/>
                  </a:schemeClr>
                </a:solidFill>
              </a:rPr>
              <a:t>I_IKCONTROL</a:t>
            </a:r>
          </a:p>
          <a:p>
            <a:pPr lvl="1"/>
            <a:r>
              <a:rPr lang="en-CA" dirty="0" smtClean="0">
                <a:solidFill>
                  <a:schemeClr val="bg2">
                    <a:lumMod val="25000"/>
                  </a:schemeClr>
                </a:solidFill>
              </a:rPr>
              <a:t>Exposes functionality related to IK evaluation</a:t>
            </a:r>
          </a:p>
          <a:p>
            <a:r>
              <a:rPr lang="en-CA" dirty="0" smtClean="0">
                <a:solidFill>
                  <a:schemeClr val="bg2">
                    <a:lumMod val="25000"/>
                  </a:schemeClr>
                </a:solidFill>
              </a:rPr>
              <a:t>I_KEYCONTROL</a:t>
            </a:r>
          </a:p>
          <a:p>
            <a:pPr lvl="1"/>
            <a:r>
              <a:rPr lang="en-CA" dirty="0" smtClean="0">
                <a:solidFill>
                  <a:schemeClr val="bg2">
                    <a:lumMod val="25000"/>
                  </a:schemeClr>
                </a:solidFill>
              </a:rPr>
              <a:t>Exposes functionality for managing </a:t>
            </a:r>
            <a:r>
              <a:rPr lang="en-CA" dirty="0" err="1" smtClean="0">
                <a:solidFill>
                  <a:schemeClr val="bg2">
                    <a:lumMod val="25000"/>
                  </a:schemeClr>
                </a:solidFill>
              </a:rPr>
              <a:t>keyframes</a:t>
            </a:r>
            <a:endParaRPr lang="en-CA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CA" dirty="0" smtClean="0">
                <a:solidFill>
                  <a:schemeClr val="bg2">
                    <a:lumMod val="25000"/>
                  </a:schemeClr>
                </a:solidFill>
              </a:rPr>
              <a:t>I_MESHSELECT</a:t>
            </a:r>
          </a:p>
          <a:p>
            <a:pPr lvl="1"/>
            <a:r>
              <a:rPr lang="en-CA" dirty="0" smtClean="0">
                <a:solidFill>
                  <a:schemeClr val="bg2">
                    <a:lumMod val="25000"/>
                  </a:schemeClr>
                </a:solidFill>
              </a:rPr>
              <a:t>Exposes functionality to handle sub-object selections</a:t>
            </a:r>
          </a:p>
          <a:p>
            <a:r>
              <a:rPr lang="en-CA" dirty="0" smtClean="0">
                <a:solidFill>
                  <a:schemeClr val="bg2">
                    <a:lumMod val="25000"/>
                  </a:schemeClr>
                </a:solidFill>
              </a:rPr>
              <a:t>I_MAXSCRIPTPLUGIN</a:t>
            </a:r>
          </a:p>
          <a:p>
            <a:pPr lvl="1"/>
            <a:r>
              <a:rPr lang="en-CA" dirty="0" err="1" smtClean="0">
                <a:solidFill>
                  <a:schemeClr val="bg2">
                    <a:lumMod val="25000"/>
                  </a:schemeClr>
                </a:solidFill>
              </a:rPr>
              <a:t>MaxScript</a:t>
            </a:r>
            <a:r>
              <a:rPr lang="en-CA" dirty="0" smtClean="0">
                <a:solidFill>
                  <a:schemeClr val="bg2">
                    <a:lumMod val="25000"/>
                  </a:schemeClr>
                </a:solidFill>
              </a:rPr>
              <a:t>-extendable class interface</a:t>
            </a:r>
          </a:p>
          <a:p>
            <a:r>
              <a:rPr lang="en-CA" dirty="0" smtClean="0"/>
              <a:t>PAINTERCANVASINTERFACE</a:t>
            </a:r>
          </a:p>
          <a:p>
            <a:pPr lvl="1"/>
            <a:r>
              <a:rPr lang="en-CA" dirty="0" smtClean="0"/>
              <a:t>Supports interactions with ‘paintbrushes’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</a:t>
            </a:r>
            <a:r>
              <a:rPr lang="en-CA" dirty="0" err="1" smtClean="0"/>
              <a:t>ADNModifier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Faces were </a:t>
            </a:r>
            <a:r>
              <a:rPr lang="en-CA" dirty="0" smtClean="0"/>
              <a:t>dented (pushed) </a:t>
            </a:r>
            <a:r>
              <a:rPr lang="en-CA" dirty="0" smtClean="0"/>
              <a:t>inwards along their normal </a:t>
            </a:r>
            <a:endParaRPr lang="en-CA" dirty="0" smtClean="0"/>
          </a:p>
          <a:p>
            <a:pPr lvl="1"/>
            <a:r>
              <a:rPr lang="en-CA" dirty="0" smtClean="0"/>
              <a:t>Pre-set list of faces</a:t>
            </a:r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r>
              <a:rPr lang="en-CA" dirty="0" smtClean="0"/>
              <a:t>No user interaction possible</a:t>
            </a:r>
          </a:p>
          <a:p>
            <a:endParaRPr lang="en-CA" dirty="0" smtClean="0"/>
          </a:p>
          <a:p>
            <a:endParaRPr lang="en-CA" dirty="0" smtClean="0"/>
          </a:p>
        </p:txBody>
      </p:sp>
    </p:spTree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</a:t>
            </a:r>
            <a:r>
              <a:rPr lang="en-CA" dirty="0" err="1" smtClean="0"/>
              <a:t>ADNModifier</a:t>
            </a:r>
            <a:r>
              <a:rPr lang="en-CA" dirty="0" smtClean="0"/>
              <a:t> via Painting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Interacts with Max-defined paintbrush tool</a:t>
            </a:r>
          </a:p>
          <a:p>
            <a:endParaRPr lang="en-CA" dirty="0" smtClean="0"/>
          </a:p>
          <a:p>
            <a:r>
              <a:rPr lang="en-CA" dirty="0" smtClean="0"/>
              <a:t>Stores dynamic array of ‘hit’ faces</a:t>
            </a:r>
          </a:p>
          <a:p>
            <a:endParaRPr lang="en-CA" dirty="0" smtClean="0"/>
          </a:p>
          <a:p>
            <a:endParaRPr lang="en-CA" dirty="0" smtClean="0"/>
          </a:p>
        </p:txBody>
      </p:sp>
    </p:spTree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Pseudo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smtClean="0"/>
              <a:t>Store list of painted faces</a:t>
            </a:r>
          </a:p>
          <a:p>
            <a:pPr>
              <a:buNone/>
            </a:pPr>
            <a:r>
              <a:rPr lang="en-CA" dirty="0" smtClean="0"/>
              <a:t>Store list of temporary faces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While painting:</a:t>
            </a:r>
          </a:p>
          <a:p>
            <a:pPr>
              <a:buNone/>
            </a:pPr>
            <a:r>
              <a:rPr lang="en-CA" dirty="0" smtClean="0"/>
              <a:t>	</a:t>
            </a:r>
            <a:r>
              <a:rPr lang="en-CA" dirty="0" smtClean="0"/>
              <a:t>receive hit faces</a:t>
            </a:r>
            <a:br>
              <a:rPr lang="en-CA" dirty="0" smtClean="0"/>
            </a:br>
            <a:r>
              <a:rPr lang="en-CA" dirty="0" smtClean="0"/>
              <a:t>Store in temporary faces</a:t>
            </a:r>
          </a:p>
          <a:p>
            <a:pPr>
              <a:buNone/>
            </a:pPr>
            <a:r>
              <a:rPr lang="en-CA" dirty="0" smtClean="0"/>
              <a:t>When finished:</a:t>
            </a:r>
          </a:p>
          <a:p>
            <a:pPr>
              <a:buNone/>
            </a:pPr>
            <a:r>
              <a:rPr lang="en-CA" dirty="0" smtClean="0"/>
              <a:t>	</a:t>
            </a:r>
            <a:r>
              <a:rPr lang="en-CA" dirty="0" smtClean="0"/>
              <a:t>If </a:t>
            </a:r>
            <a:r>
              <a:rPr lang="en-CA" dirty="0" err="1" smtClean="0"/>
              <a:t>RightClick</a:t>
            </a:r>
            <a:r>
              <a:rPr lang="en-CA" dirty="0" smtClean="0"/>
              <a:t>:</a:t>
            </a:r>
          </a:p>
          <a:p>
            <a:pPr>
              <a:buNone/>
            </a:pPr>
            <a:r>
              <a:rPr lang="en-CA" dirty="0" smtClean="0"/>
              <a:t>	</a:t>
            </a:r>
            <a:r>
              <a:rPr lang="en-CA" dirty="0" smtClean="0"/>
              <a:t>	Erase temporary faces</a:t>
            </a:r>
          </a:p>
          <a:p>
            <a:pPr>
              <a:buNone/>
            </a:pPr>
            <a:r>
              <a:rPr lang="en-CA" dirty="0" smtClean="0"/>
              <a:t>	Else:</a:t>
            </a:r>
            <a:br>
              <a:rPr lang="en-CA" dirty="0" smtClean="0"/>
            </a:br>
            <a:r>
              <a:rPr lang="en-CA" dirty="0" smtClean="0"/>
              <a:t>	Merge temporary and permanent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Pseudo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err="1" smtClean="0"/>
              <a:t>OnModify</a:t>
            </a:r>
            <a:r>
              <a:rPr lang="en-CA" dirty="0" smtClean="0"/>
              <a:t>: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	If temporary faces exists:</a:t>
            </a:r>
          </a:p>
          <a:p>
            <a:pPr>
              <a:buNone/>
            </a:pPr>
            <a:r>
              <a:rPr lang="en-CA" dirty="0" smtClean="0"/>
              <a:t>	</a:t>
            </a:r>
            <a:r>
              <a:rPr lang="en-CA" dirty="0" smtClean="0"/>
              <a:t>	Dent temporary faces</a:t>
            </a:r>
            <a:br>
              <a:rPr lang="en-CA" dirty="0" smtClean="0"/>
            </a:br>
            <a:endParaRPr lang="en-CA" dirty="0" smtClean="0"/>
          </a:p>
          <a:p>
            <a:pPr>
              <a:buNone/>
            </a:pPr>
            <a:r>
              <a:rPr lang="en-CA" dirty="0" smtClean="0"/>
              <a:t>	</a:t>
            </a:r>
            <a:r>
              <a:rPr lang="en-CA" dirty="0" smtClean="0"/>
              <a:t>Dent permanent faces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/>
          <p:cNvSpPr/>
          <p:nvPr/>
        </p:nvSpPr>
        <p:spPr>
          <a:xfrm>
            <a:off x="762000" y="1447800"/>
            <a:ext cx="3276600" cy="2057400"/>
          </a:xfrm>
          <a:prstGeom prst="round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CA" dirty="0" err="1" smtClean="0"/>
              <a:t>IDerivedObject</a:t>
            </a:r>
            <a:endParaRPr lang="en-CA" dirty="0" smtClean="0"/>
          </a:p>
          <a:p>
            <a:pPr algn="ctr"/>
            <a:r>
              <a:rPr lang="en-CA" dirty="0" smtClean="0"/>
              <a:t>::</a:t>
            </a:r>
            <a:r>
              <a:rPr lang="en-CA" dirty="0" err="1" smtClean="0"/>
              <a:t>ApplyModifier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Class Diagrams</a:t>
            </a:r>
            <a:endParaRPr lang="en-CA" dirty="0"/>
          </a:p>
        </p:txBody>
      </p:sp>
      <p:sp>
        <p:nvSpPr>
          <p:cNvPr id="4" name="Rounded Rectangle 3"/>
          <p:cNvSpPr/>
          <p:nvPr/>
        </p:nvSpPr>
        <p:spPr>
          <a:xfrm>
            <a:off x="5257800" y="1905000"/>
            <a:ext cx="21336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ADNModifier</a:t>
            </a:r>
            <a:endParaRPr lang="en-CA" dirty="0" smtClean="0"/>
          </a:p>
          <a:p>
            <a:pPr algn="ctr"/>
            <a:r>
              <a:rPr lang="en-CA" dirty="0" smtClean="0"/>
              <a:t>::</a:t>
            </a:r>
            <a:r>
              <a:rPr lang="en-CA" dirty="0" err="1" smtClean="0"/>
              <a:t>ModifyObject</a:t>
            </a:r>
            <a:endParaRPr lang="en-CA" dirty="0" smtClean="0"/>
          </a:p>
          <a:p>
            <a:pPr algn="ctr"/>
            <a:r>
              <a:rPr lang="en-CA" dirty="0" smtClean="0"/>
              <a:t>::</a:t>
            </a:r>
            <a:r>
              <a:rPr lang="en-CA" dirty="0" err="1" smtClean="0"/>
              <a:t>GetInterface</a:t>
            </a:r>
            <a:endParaRPr lang="en-CA" dirty="0" smtClean="0"/>
          </a:p>
          <a:p>
            <a:pPr algn="ctr"/>
            <a:r>
              <a:rPr lang="en-CA" dirty="0" err="1" smtClean="0"/>
              <a:t>mADNPainter</a:t>
            </a:r>
            <a:endParaRPr lang="en-CA" dirty="0"/>
          </a:p>
        </p:txBody>
      </p:sp>
      <p:sp>
        <p:nvSpPr>
          <p:cNvPr id="7" name="Rounded Rectangle 6"/>
          <p:cNvSpPr/>
          <p:nvPr/>
        </p:nvSpPr>
        <p:spPr>
          <a:xfrm>
            <a:off x="4572000" y="4419600"/>
            <a:ext cx="3505200" cy="1752600"/>
          </a:xfrm>
          <a:prstGeom prst="roundRect">
            <a:avLst/>
          </a:prstGeom>
          <a:solidFill>
            <a:schemeClr val="accent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>
                <a:solidFill>
                  <a:schemeClr val="accent1"/>
                </a:solidFill>
              </a:rPr>
              <a:t>ADNPainter</a:t>
            </a:r>
            <a:r>
              <a:rPr lang="en-CA" dirty="0" smtClean="0">
                <a:solidFill>
                  <a:schemeClr val="accent1"/>
                </a:solidFill>
              </a:rPr>
              <a:t> : </a:t>
            </a:r>
            <a:r>
              <a:rPr lang="en-CA" dirty="0" err="1" smtClean="0">
                <a:solidFill>
                  <a:schemeClr val="accent1"/>
                </a:solidFill>
              </a:rPr>
              <a:t>IPainterCanvasInterface</a:t>
            </a:r>
            <a:endParaRPr lang="en-CA" dirty="0" smtClean="0">
              <a:solidFill>
                <a:schemeClr val="accent1"/>
              </a:solidFill>
            </a:endParaRPr>
          </a:p>
          <a:p>
            <a:pPr algn="ctr"/>
            <a:r>
              <a:rPr lang="en-CA" dirty="0" smtClean="0">
                <a:solidFill>
                  <a:schemeClr val="accent1"/>
                </a:solidFill>
              </a:rPr>
              <a:t>::</a:t>
            </a:r>
            <a:r>
              <a:rPr lang="en-CA" dirty="0" err="1" smtClean="0">
                <a:solidFill>
                  <a:schemeClr val="accent1"/>
                </a:solidFill>
              </a:rPr>
              <a:t>BeginStroke</a:t>
            </a:r>
            <a:endParaRPr lang="en-CA" dirty="0" smtClean="0">
              <a:solidFill>
                <a:schemeClr val="accent1"/>
              </a:solidFill>
            </a:endParaRPr>
          </a:p>
          <a:p>
            <a:pPr algn="ctr"/>
            <a:r>
              <a:rPr lang="en-CA" dirty="0" smtClean="0">
                <a:solidFill>
                  <a:schemeClr val="accent1"/>
                </a:solidFill>
              </a:rPr>
              <a:t>::</a:t>
            </a:r>
            <a:r>
              <a:rPr lang="en-CA" dirty="0" err="1" smtClean="0">
                <a:solidFill>
                  <a:schemeClr val="accent1"/>
                </a:solidFill>
              </a:rPr>
              <a:t>PaintStroke</a:t>
            </a:r>
            <a:endParaRPr lang="en-CA" dirty="0" smtClean="0">
              <a:solidFill>
                <a:schemeClr val="accent1"/>
              </a:solidFill>
            </a:endParaRPr>
          </a:p>
          <a:p>
            <a:pPr algn="ctr"/>
            <a:r>
              <a:rPr lang="en-CA" dirty="0" smtClean="0">
                <a:solidFill>
                  <a:schemeClr val="accent1"/>
                </a:solidFill>
              </a:rPr>
              <a:t>::</a:t>
            </a:r>
            <a:r>
              <a:rPr lang="en-CA" dirty="0" err="1" smtClean="0">
                <a:solidFill>
                  <a:schemeClr val="accent1"/>
                </a:solidFill>
              </a:rPr>
              <a:t>EndStroke</a:t>
            </a:r>
            <a:endParaRPr lang="en-CA" dirty="0" smtClean="0">
              <a:solidFill>
                <a:schemeClr val="accent1"/>
              </a:solidFill>
            </a:endParaRPr>
          </a:p>
          <a:p>
            <a:pPr algn="ctr"/>
            <a:r>
              <a:rPr lang="en-CA" dirty="0" err="1" smtClean="0">
                <a:solidFill>
                  <a:schemeClr val="accent1"/>
                </a:solidFill>
              </a:rPr>
              <a:t>mTempFaces</a:t>
            </a:r>
            <a:endParaRPr lang="en-CA" dirty="0">
              <a:solidFill>
                <a:schemeClr val="accent1"/>
              </a:solidFill>
            </a:endParaRPr>
          </a:p>
        </p:txBody>
      </p:sp>
      <p:cxnSp>
        <p:nvCxnSpPr>
          <p:cNvPr id="9" name="Straight Arrow Connector 8"/>
          <p:cNvCxnSpPr>
            <a:stCxn id="4" idx="2"/>
            <a:endCxn id="7" idx="0"/>
          </p:cNvCxnSpPr>
          <p:nvPr/>
        </p:nvCxnSpPr>
        <p:spPr>
          <a:xfrm rot="5400000">
            <a:off x="5638800" y="3733800"/>
            <a:ext cx="1371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1371600" y="2362200"/>
            <a:ext cx="2133600" cy="914400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MyModData</a:t>
            </a:r>
            <a:r>
              <a:rPr lang="en-CA" dirty="0" smtClean="0"/>
              <a:t> </a:t>
            </a:r>
            <a:r>
              <a:rPr lang="en-CA" dirty="0" smtClean="0"/>
              <a:t>: </a:t>
            </a:r>
            <a:r>
              <a:rPr lang="en-CA" dirty="0" err="1" smtClean="0"/>
              <a:t>LocalModData</a:t>
            </a:r>
            <a:endParaRPr lang="en-CA" dirty="0" smtClean="0"/>
          </a:p>
          <a:p>
            <a:pPr algn="ctr"/>
            <a:r>
              <a:rPr lang="en-CA" dirty="0" err="1" smtClean="0"/>
              <a:t>mPermFaces</a:t>
            </a:r>
            <a:endParaRPr lang="en-CA" dirty="0"/>
          </a:p>
        </p:txBody>
      </p:sp>
      <p:cxnSp>
        <p:nvCxnSpPr>
          <p:cNvPr id="33" name="Straight Arrow Connector 32"/>
          <p:cNvCxnSpPr>
            <a:stCxn id="23" idx="3"/>
            <a:endCxn id="4" idx="1"/>
          </p:cNvCxnSpPr>
          <p:nvPr/>
        </p:nvCxnSpPr>
        <p:spPr>
          <a:xfrm>
            <a:off x="4038600" y="2476500"/>
            <a:ext cx="1219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/>
          <p:cNvSpPr/>
          <p:nvPr/>
        </p:nvSpPr>
        <p:spPr>
          <a:xfrm>
            <a:off x="1143000" y="4764740"/>
            <a:ext cx="2590800" cy="1066800"/>
          </a:xfrm>
          <a:prstGeom prst="round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CA" dirty="0" err="1" smtClean="0"/>
              <a:t>IPainter</a:t>
            </a:r>
            <a:endParaRPr lang="en-CA" dirty="0" smtClean="0"/>
          </a:p>
          <a:p>
            <a:pPr algn="ctr"/>
            <a:endParaRPr lang="en-CA" dirty="0" smtClean="0"/>
          </a:p>
          <a:p>
            <a:pPr algn="ctr"/>
            <a:r>
              <a:rPr lang="en-CA" dirty="0" smtClean="0"/>
              <a:t>::</a:t>
            </a:r>
            <a:r>
              <a:rPr lang="en-CA" dirty="0" err="1" smtClean="0"/>
              <a:t>DoPainting</a:t>
            </a:r>
            <a:endParaRPr lang="en-CA" dirty="0" smtClean="0"/>
          </a:p>
          <a:p>
            <a:pPr algn="ctr"/>
            <a:endParaRPr lang="en-CA" dirty="0"/>
          </a:p>
        </p:txBody>
      </p:sp>
      <p:cxnSp>
        <p:nvCxnSpPr>
          <p:cNvPr id="38" name="Straight Arrow Connector 37"/>
          <p:cNvCxnSpPr>
            <a:stCxn id="36" idx="3"/>
            <a:endCxn id="7" idx="1"/>
          </p:cNvCxnSpPr>
          <p:nvPr/>
        </p:nvCxnSpPr>
        <p:spPr>
          <a:xfrm flipV="1">
            <a:off x="3733800" y="5295900"/>
            <a:ext cx="838200" cy="22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ADNPainter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Implements the </a:t>
            </a:r>
            <a:r>
              <a:rPr lang="en-CA" dirty="0" err="1" smtClean="0"/>
              <a:t>IPainterCanvasInterface</a:t>
            </a:r>
            <a:endParaRPr lang="en-CA" dirty="0" smtClean="0"/>
          </a:p>
          <a:p>
            <a:pPr lvl="1"/>
            <a:r>
              <a:rPr lang="en-CA" dirty="0" smtClean="0"/>
              <a:t>This allows it to receive input from the paintbrush</a:t>
            </a:r>
            <a:endParaRPr lang="en-C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2667000"/>
            <a:ext cx="6334125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ADNPainter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smtClean="0"/>
              <a:t>Some utility functions</a:t>
            </a:r>
          </a:p>
          <a:p>
            <a:r>
              <a:rPr lang="en-CA" dirty="0" smtClean="0"/>
              <a:t>Allow </a:t>
            </a:r>
            <a:r>
              <a:rPr lang="en-CA" dirty="0" err="1" smtClean="0"/>
              <a:t>ADNModifier</a:t>
            </a:r>
            <a:r>
              <a:rPr lang="en-CA" dirty="0" smtClean="0"/>
              <a:t> to manage temp hit faces arrays</a:t>
            </a:r>
            <a:endParaRPr lang="en-CA" dirty="0" smtClean="0"/>
          </a:p>
          <a:p>
            <a:r>
              <a:rPr lang="en-CA" dirty="0" smtClean="0"/>
              <a:t>‘Bonus’ function triggers the Paint tool for this canvas</a:t>
            </a:r>
          </a:p>
          <a:p>
            <a:endParaRPr lang="en-CA" dirty="0" smtClean="0"/>
          </a:p>
          <a:p>
            <a:endParaRPr lang="en-CA" dirty="0" smtClean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971800"/>
            <a:ext cx="82296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Pseudo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smtClean="0"/>
              <a:t>Store list of painted faces</a:t>
            </a:r>
          </a:p>
          <a:p>
            <a:pPr>
              <a:buNone/>
            </a:pPr>
            <a:r>
              <a:rPr lang="en-CA" dirty="0" smtClean="0"/>
              <a:t>Store list of temporary faces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While painting:</a:t>
            </a:r>
          </a:p>
          <a:p>
            <a:pPr>
              <a:buNone/>
            </a:pPr>
            <a:r>
              <a:rPr lang="en-CA" dirty="0" smtClean="0"/>
              <a:t>	</a:t>
            </a:r>
            <a:r>
              <a:rPr lang="en-CA" dirty="0" smtClean="0"/>
              <a:t>receive hit faces</a:t>
            </a:r>
            <a:br>
              <a:rPr lang="en-CA" dirty="0" smtClean="0"/>
            </a:br>
            <a:r>
              <a:rPr lang="en-CA" dirty="0" smtClean="0"/>
              <a:t>Store in temporary faces</a:t>
            </a:r>
          </a:p>
          <a:p>
            <a:pPr>
              <a:buNone/>
            </a:pPr>
            <a:r>
              <a:rPr lang="en-CA" dirty="0" smtClean="0"/>
              <a:t>When finished:</a:t>
            </a:r>
          </a:p>
          <a:p>
            <a:pPr>
              <a:buNone/>
            </a:pPr>
            <a:r>
              <a:rPr lang="en-CA" dirty="0" smtClean="0"/>
              <a:t>	</a:t>
            </a:r>
            <a:r>
              <a:rPr lang="en-CA" dirty="0" smtClean="0"/>
              <a:t>If </a:t>
            </a:r>
            <a:r>
              <a:rPr lang="en-CA" dirty="0" err="1" smtClean="0"/>
              <a:t>RightClick</a:t>
            </a:r>
            <a:r>
              <a:rPr lang="en-CA" dirty="0" smtClean="0"/>
              <a:t>:</a:t>
            </a:r>
          </a:p>
          <a:p>
            <a:pPr>
              <a:buNone/>
            </a:pPr>
            <a:r>
              <a:rPr lang="en-CA" dirty="0" smtClean="0"/>
              <a:t>	</a:t>
            </a:r>
            <a:r>
              <a:rPr lang="en-CA" dirty="0" smtClean="0"/>
              <a:t>	Erase temporary faces</a:t>
            </a:r>
          </a:p>
          <a:p>
            <a:pPr>
              <a:buNone/>
            </a:pPr>
            <a:r>
              <a:rPr lang="en-CA" dirty="0" smtClean="0"/>
              <a:t>	Else:</a:t>
            </a:r>
            <a:br>
              <a:rPr lang="en-CA" dirty="0" smtClean="0"/>
            </a:br>
            <a:r>
              <a:rPr lang="en-CA" dirty="0" smtClean="0"/>
              <a:t>	Merge temporary and permanent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Pseudo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smtClean="0"/>
              <a:t>Store list of painted faces</a:t>
            </a:r>
          </a:p>
          <a:p>
            <a:r>
              <a:rPr lang="en-CA" dirty="0" smtClean="0"/>
              <a:t>From original implementation</a:t>
            </a:r>
          </a:p>
          <a:p>
            <a:r>
              <a:rPr lang="en-CA" dirty="0" smtClean="0"/>
              <a:t>Instance of this class can be stored on </a:t>
            </a:r>
            <a:r>
              <a:rPr lang="en-CA" dirty="0" err="1" smtClean="0"/>
              <a:t>ModContext</a:t>
            </a:r>
            <a:r>
              <a:rPr lang="en-CA" dirty="0" smtClean="0"/>
              <a:t> passed to </a:t>
            </a:r>
            <a:r>
              <a:rPr lang="en-CA" dirty="0" err="1" smtClean="0"/>
              <a:t>ModifyObject</a:t>
            </a:r>
            <a:endParaRPr lang="en-CA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3505200"/>
            <a:ext cx="4810125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are Interfaces?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err="1" smtClean="0"/>
              <a:t>GetCOREInterface</a:t>
            </a:r>
            <a:endParaRPr lang="en-CA" dirty="0" smtClean="0"/>
          </a:p>
          <a:p>
            <a:r>
              <a:rPr lang="en-CA" dirty="0" smtClean="0"/>
              <a:t>Interface to Max CORE Classes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err="1" smtClean="0"/>
              <a:t>BaseInterface</a:t>
            </a:r>
            <a:r>
              <a:rPr lang="en-CA" dirty="0" smtClean="0"/>
              <a:t>* </a:t>
            </a:r>
            <a:r>
              <a:rPr lang="en-CA" dirty="0" err="1" smtClean="0"/>
              <a:t>Animatable</a:t>
            </a:r>
            <a:r>
              <a:rPr lang="en-CA" dirty="0" smtClean="0"/>
              <a:t>::</a:t>
            </a:r>
            <a:r>
              <a:rPr lang="en-CA" dirty="0" err="1" smtClean="0"/>
              <a:t>GetInterface</a:t>
            </a:r>
            <a:r>
              <a:rPr lang="en-CA" dirty="0" smtClean="0"/>
              <a:t>(</a:t>
            </a:r>
            <a:r>
              <a:rPr lang="en-CA" dirty="0" err="1" smtClean="0"/>
              <a:t>Interface_ID</a:t>
            </a:r>
            <a:r>
              <a:rPr lang="en-CA" dirty="0" smtClean="0"/>
              <a:t>)</a:t>
            </a:r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pPr lvl="2"/>
            <a:endParaRPr lang="en-CA" dirty="0" smtClean="0"/>
          </a:p>
          <a:p>
            <a:endParaRPr lang="en-CA" dirty="0" smtClean="0"/>
          </a:p>
          <a:p>
            <a:pPr>
              <a:buNone/>
            </a:pPr>
            <a:r>
              <a:rPr lang="en-CA" dirty="0" smtClean="0"/>
              <a:t>void* </a:t>
            </a:r>
            <a:r>
              <a:rPr lang="en-CA" dirty="0" err="1" smtClean="0"/>
              <a:t>Animatable</a:t>
            </a:r>
            <a:r>
              <a:rPr lang="en-CA" dirty="0" smtClean="0"/>
              <a:t>::</a:t>
            </a:r>
            <a:r>
              <a:rPr lang="en-CA" dirty="0" err="1" smtClean="0"/>
              <a:t>GetInterface</a:t>
            </a:r>
            <a:r>
              <a:rPr lang="en-CA" dirty="0" smtClean="0"/>
              <a:t>(ULONG id)</a:t>
            </a:r>
          </a:p>
        </p:txBody>
      </p:sp>
    </p:spTree>
  </p:cSld>
  <p:clrMapOvr>
    <a:masterClrMapping/>
  </p:clrMapOvr>
  <p:transition spd="med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Pseudo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smtClean="0"/>
              <a:t>Store list of temporary faces while stroking</a:t>
            </a:r>
          </a:p>
          <a:p>
            <a:r>
              <a:rPr lang="en-CA" dirty="0" smtClean="0"/>
              <a:t>Assigned to </a:t>
            </a:r>
            <a:r>
              <a:rPr lang="en-CA" dirty="0" err="1" smtClean="0"/>
              <a:t>ADNPainter</a:t>
            </a:r>
            <a:r>
              <a:rPr lang="en-CA" dirty="0" smtClean="0"/>
              <a:t> (stored while stroking)</a:t>
            </a:r>
          </a:p>
          <a:p>
            <a:r>
              <a:rPr lang="en-CA" dirty="0" smtClean="0"/>
              <a:t>Mapped by </a:t>
            </a:r>
            <a:r>
              <a:rPr lang="en-CA" dirty="0" err="1" smtClean="0"/>
              <a:t>ModContext</a:t>
            </a:r>
            <a:endParaRPr lang="en-CA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3352800"/>
            <a:ext cx="64293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Modifier on 2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400420" cy="4525963"/>
          </a:xfrm>
        </p:spPr>
        <p:txBody>
          <a:bodyPr/>
          <a:lstStyle/>
          <a:p>
            <a:r>
              <a:rPr lang="en-US" dirty="0" smtClean="0"/>
              <a:t>A single modifier applied on 2 nodes.</a:t>
            </a:r>
          </a:p>
          <a:p>
            <a:r>
              <a:rPr lang="en-US" dirty="0" smtClean="0"/>
              <a:t>2 </a:t>
            </a:r>
            <a:r>
              <a:rPr lang="en-US" dirty="0" err="1" smtClean="0"/>
              <a:t>ModContext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Both nodes can be part of a Paint Operation</a:t>
            </a:r>
          </a:p>
          <a:p>
            <a:pPr lvl="1"/>
            <a:r>
              <a:rPr lang="en-US" dirty="0" smtClean="0"/>
              <a:t>1 </a:t>
            </a:r>
            <a:r>
              <a:rPr lang="en-US" dirty="0" err="1" smtClean="0"/>
              <a:t>ADNPainter</a:t>
            </a:r>
            <a:r>
              <a:rPr lang="en-US" dirty="0" smtClean="0"/>
              <a:t> will handle input from both</a:t>
            </a:r>
          </a:p>
          <a:p>
            <a:pPr lvl="1"/>
            <a:r>
              <a:rPr lang="en-US" dirty="0" smtClean="0"/>
              <a:t>Need to differentiate which node is currently hit</a:t>
            </a:r>
            <a:endParaRPr lang="en-US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857364"/>
            <a:ext cx="4248150" cy="38576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 spd="med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Pseudo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smtClean="0">
                <a:solidFill>
                  <a:schemeClr val="bg2">
                    <a:lumMod val="25000"/>
                  </a:schemeClr>
                </a:solidFill>
              </a:rPr>
              <a:t>Store list of painted faces</a:t>
            </a:r>
          </a:p>
          <a:p>
            <a:pPr>
              <a:buNone/>
            </a:pPr>
            <a:r>
              <a:rPr lang="en-CA" dirty="0" smtClean="0">
                <a:solidFill>
                  <a:schemeClr val="bg2">
                    <a:lumMod val="25000"/>
                  </a:schemeClr>
                </a:solidFill>
              </a:rPr>
              <a:t>Store list of temporary faces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While painting:</a:t>
            </a:r>
          </a:p>
          <a:p>
            <a:pPr>
              <a:buNone/>
            </a:pPr>
            <a:r>
              <a:rPr lang="en-CA" dirty="0" smtClean="0"/>
              <a:t>	</a:t>
            </a:r>
            <a:r>
              <a:rPr lang="en-CA" dirty="0" smtClean="0"/>
              <a:t>receive hit faces</a:t>
            </a:r>
            <a:br>
              <a:rPr lang="en-CA" dirty="0" smtClean="0"/>
            </a:br>
            <a:r>
              <a:rPr lang="en-CA" dirty="0" smtClean="0"/>
              <a:t>Store in temporary faces</a:t>
            </a:r>
          </a:p>
          <a:p>
            <a:pPr>
              <a:buNone/>
            </a:pPr>
            <a:r>
              <a:rPr lang="en-CA" dirty="0" smtClean="0"/>
              <a:t>When finished:</a:t>
            </a:r>
          </a:p>
          <a:p>
            <a:pPr>
              <a:buNone/>
            </a:pPr>
            <a:r>
              <a:rPr lang="en-CA" dirty="0" smtClean="0"/>
              <a:t>	</a:t>
            </a:r>
            <a:r>
              <a:rPr lang="en-CA" dirty="0" smtClean="0"/>
              <a:t>If </a:t>
            </a:r>
            <a:r>
              <a:rPr lang="en-CA" dirty="0" err="1" smtClean="0"/>
              <a:t>RightClick</a:t>
            </a:r>
            <a:r>
              <a:rPr lang="en-CA" dirty="0" smtClean="0"/>
              <a:t>:</a:t>
            </a:r>
          </a:p>
          <a:p>
            <a:pPr>
              <a:buNone/>
            </a:pPr>
            <a:r>
              <a:rPr lang="en-CA" dirty="0" smtClean="0"/>
              <a:t>	</a:t>
            </a:r>
            <a:r>
              <a:rPr lang="en-CA" dirty="0" smtClean="0"/>
              <a:t>	Erase temporary faces</a:t>
            </a:r>
          </a:p>
          <a:p>
            <a:pPr>
              <a:buNone/>
            </a:pPr>
            <a:r>
              <a:rPr lang="en-CA" dirty="0" smtClean="0"/>
              <a:t>	Else:</a:t>
            </a:r>
            <a:br>
              <a:rPr lang="en-CA" dirty="0" smtClean="0"/>
            </a:br>
            <a:r>
              <a:rPr lang="en-CA" dirty="0" smtClean="0"/>
              <a:t>	Merge temporary and permanent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Pseudo Code	(Task 1 of 3)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smtClean="0"/>
              <a:t>	Receive hit faces 		(input parameter index)</a:t>
            </a:r>
            <a:br>
              <a:rPr lang="en-CA" dirty="0" smtClean="0"/>
            </a:br>
            <a:r>
              <a:rPr lang="en-CA" dirty="0" smtClean="0"/>
              <a:t>Store in temp faces array 	(</a:t>
            </a:r>
            <a:r>
              <a:rPr lang="en-CA" dirty="0" err="1" smtClean="0"/>
              <a:t>m_dLocalPaintData</a:t>
            </a:r>
            <a:r>
              <a:rPr lang="en-CA" dirty="0" smtClean="0"/>
              <a:t>)</a:t>
            </a:r>
            <a:endParaRPr lang="en-C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286000"/>
            <a:ext cx="751522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Pseudo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smtClean="0">
                <a:solidFill>
                  <a:schemeClr val="bg2">
                    <a:lumMod val="25000"/>
                  </a:schemeClr>
                </a:solidFill>
              </a:rPr>
              <a:t>Store list of painted faces</a:t>
            </a:r>
          </a:p>
          <a:p>
            <a:pPr>
              <a:buNone/>
            </a:pPr>
            <a:r>
              <a:rPr lang="en-CA" dirty="0" smtClean="0">
                <a:solidFill>
                  <a:schemeClr val="bg2">
                    <a:lumMod val="25000"/>
                  </a:schemeClr>
                </a:solidFill>
              </a:rPr>
              <a:t>Store list of temporary faces</a:t>
            </a:r>
          </a:p>
          <a:p>
            <a:pPr>
              <a:buNone/>
            </a:pPr>
            <a:endParaRPr lang="en-CA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en-CA" dirty="0" smtClean="0">
                <a:solidFill>
                  <a:schemeClr val="bg2">
                    <a:lumMod val="25000"/>
                  </a:schemeClr>
                </a:solidFill>
              </a:rPr>
              <a:t>While painting:</a:t>
            </a:r>
          </a:p>
          <a:p>
            <a:pPr>
              <a:buNone/>
            </a:pPr>
            <a:r>
              <a:rPr lang="en-CA" dirty="0" smtClean="0">
                <a:solidFill>
                  <a:schemeClr val="bg2">
                    <a:lumMod val="25000"/>
                  </a:schemeClr>
                </a:solidFill>
              </a:rPr>
              <a:t>	</a:t>
            </a:r>
            <a:r>
              <a:rPr lang="en-CA" dirty="0" smtClean="0">
                <a:solidFill>
                  <a:schemeClr val="bg2">
                    <a:lumMod val="25000"/>
                  </a:schemeClr>
                </a:solidFill>
              </a:rPr>
              <a:t>receive hit faces</a:t>
            </a:r>
            <a:br>
              <a:rPr lang="en-CA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en-CA" dirty="0" smtClean="0">
                <a:solidFill>
                  <a:schemeClr val="bg2">
                    <a:lumMod val="25000"/>
                  </a:schemeClr>
                </a:solidFill>
              </a:rPr>
              <a:t>Store in temporary faces</a:t>
            </a:r>
          </a:p>
          <a:p>
            <a:pPr>
              <a:buNone/>
            </a:pPr>
            <a:r>
              <a:rPr lang="en-CA" dirty="0" smtClean="0"/>
              <a:t>When finished:</a:t>
            </a:r>
          </a:p>
          <a:p>
            <a:pPr>
              <a:buNone/>
            </a:pPr>
            <a:r>
              <a:rPr lang="en-CA" dirty="0" smtClean="0"/>
              <a:t>	</a:t>
            </a:r>
            <a:r>
              <a:rPr lang="en-CA" dirty="0" smtClean="0"/>
              <a:t>If </a:t>
            </a:r>
            <a:r>
              <a:rPr lang="en-CA" dirty="0" err="1" smtClean="0"/>
              <a:t>RightClick</a:t>
            </a:r>
            <a:r>
              <a:rPr lang="en-CA" dirty="0" smtClean="0"/>
              <a:t>:</a:t>
            </a:r>
          </a:p>
          <a:p>
            <a:pPr>
              <a:buNone/>
            </a:pPr>
            <a:r>
              <a:rPr lang="en-CA" dirty="0" smtClean="0"/>
              <a:t>	</a:t>
            </a:r>
            <a:r>
              <a:rPr lang="en-CA" dirty="0" smtClean="0"/>
              <a:t>	Erase temporary faces</a:t>
            </a:r>
          </a:p>
          <a:p>
            <a:pPr>
              <a:buNone/>
            </a:pPr>
            <a:r>
              <a:rPr lang="en-CA" dirty="0" smtClean="0"/>
              <a:t>	Else:</a:t>
            </a:r>
            <a:br>
              <a:rPr lang="en-CA" dirty="0" smtClean="0"/>
            </a:br>
            <a:r>
              <a:rPr lang="en-CA" dirty="0" smtClean="0"/>
              <a:t>	Merge temporary and permanent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Pseudo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smtClean="0"/>
              <a:t>When finished:</a:t>
            </a:r>
          </a:p>
          <a:p>
            <a:pPr>
              <a:buNone/>
            </a:pPr>
            <a:r>
              <a:rPr lang="en-CA" dirty="0" smtClean="0"/>
              <a:t>	</a:t>
            </a:r>
            <a:r>
              <a:rPr lang="en-CA" dirty="0" smtClean="0"/>
              <a:t>If </a:t>
            </a:r>
            <a:r>
              <a:rPr lang="en-CA" dirty="0" err="1" smtClean="0"/>
              <a:t>RightClick</a:t>
            </a:r>
            <a:r>
              <a:rPr lang="en-CA" dirty="0" smtClean="0"/>
              <a:t>:</a:t>
            </a:r>
          </a:p>
          <a:p>
            <a:pPr>
              <a:buNone/>
            </a:pPr>
            <a:r>
              <a:rPr lang="en-CA" dirty="0" smtClean="0"/>
              <a:t>	</a:t>
            </a:r>
            <a:r>
              <a:rPr lang="en-CA" dirty="0" smtClean="0"/>
              <a:t>	Erase temporary faces</a:t>
            </a:r>
          </a:p>
          <a:p>
            <a:pPr>
              <a:buNone/>
            </a:pPr>
            <a:r>
              <a:rPr lang="en-CA" dirty="0" smtClean="0"/>
              <a:t>	</a:t>
            </a:r>
            <a:endParaRPr lang="en-C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3429000"/>
            <a:ext cx="363855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Pseudo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When Finished:</a:t>
            </a:r>
            <a:br>
              <a:rPr lang="en-CA" dirty="0" smtClean="0"/>
            </a:br>
            <a:r>
              <a:rPr lang="en-CA" dirty="0" smtClean="0"/>
              <a:t>	Merge Temporary and Permanent</a:t>
            </a:r>
          </a:p>
          <a:p>
            <a:endParaRPr lang="en-CA" dirty="0" smtClean="0"/>
          </a:p>
          <a:p>
            <a:pPr lvl="1"/>
            <a:r>
              <a:rPr lang="en-CA" dirty="0" smtClean="0"/>
              <a:t>Temporary data is stored on </a:t>
            </a:r>
            <a:r>
              <a:rPr lang="en-CA" dirty="0" err="1" smtClean="0"/>
              <a:t>ADNPainter</a:t>
            </a:r>
            <a:endParaRPr lang="en-CA" dirty="0" smtClean="0"/>
          </a:p>
          <a:p>
            <a:pPr lvl="1"/>
            <a:r>
              <a:rPr lang="en-CA" dirty="0" smtClean="0"/>
              <a:t>Permanent data is stored on the </a:t>
            </a:r>
            <a:r>
              <a:rPr lang="en-CA" dirty="0" err="1" smtClean="0"/>
              <a:t>ModData</a:t>
            </a:r>
            <a:r>
              <a:rPr lang="en-CA" dirty="0" smtClean="0"/>
              <a:t> passed to </a:t>
            </a:r>
            <a:r>
              <a:rPr lang="en-CA" dirty="0" err="1" smtClean="0"/>
              <a:t>ADNModifier</a:t>
            </a:r>
            <a:endParaRPr lang="en-CA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3657600"/>
            <a:ext cx="68580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Pseudo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smtClean="0">
                <a:solidFill>
                  <a:schemeClr val="bg2">
                    <a:lumMod val="25000"/>
                  </a:schemeClr>
                </a:solidFill>
              </a:rPr>
              <a:t>Store list of painted faces</a:t>
            </a:r>
          </a:p>
          <a:p>
            <a:pPr>
              <a:buNone/>
            </a:pPr>
            <a:r>
              <a:rPr lang="en-CA" dirty="0" smtClean="0">
                <a:solidFill>
                  <a:schemeClr val="bg2">
                    <a:lumMod val="25000"/>
                  </a:schemeClr>
                </a:solidFill>
              </a:rPr>
              <a:t>Store list of temporary faces</a:t>
            </a:r>
          </a:p>
          <a:p>
            <a:pPr>
              <a:buNone/>
            </a:pPr>
            <a:endParaRPr lang="en-CA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en-CA" dirty="0" smtClean="0">
                <a:solidFill>
                  <a:schemeClr val="bg2">
                    <a:lumMod val="25000"/>
                  </a:schemeClr>
                </a:solidFill>
              </a:rPr>
              <a:t>While painting:</a:t>
            </a:r>
          </a:p>
          <a:p>
            <a:pPr>
              <a:buNone/>
            </a:pPr>
            <a:r>
              <a:rPr lang="en-CA" dirty="0" smtClean="0">
                <a:solidFill>
                  <a:schemeClr val="bg2">
                    <a:lumMod val="25000"/>
                  </a:schemeClr>
                </a:solidFill>
              </a:rPr>
              <a:t>	</a:t>
            </a:r>
            <a:r>
              <a:rPr lang="en-CA" dirty="0" smtClean="0">
                <a:solidFill>
                  <a:schemeClr val="bg2">
                    <a:lumMod val="25000"/>
                  </a:schemeClr>
                </a:solidFill>
              </a:rPr>
              <a:t>receive hit faces</a:t>
            </a:r>
            <a:br>
              <a:rPr lang="en-CA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en-CA" dirty="0" smtClean="0">
                <a:solidFill>
                  <a:schemeClr val="bg2">
                    <a:lumMod val="25000"/>
                  </a:schemeClr>
                </a:solidFill>
              </a:rPr>
              <a:t>Store in temporary faces</a:t>
            </a:r>
          </a:p>
          <a:p>
            <a:pPr>
              <a:buNone/>
            </a:pPr>
            <a:r>
              <a:rPr lang="en-CA" dirty="0" smtClean="0">
                <a:solidFill>
                  <a:schemeClr val="bg2">
                    <a:lumMod val="25000"/>
                  </a:schemeClr>
                </a:solidFill>
              </a:rPr>
              <a:t>When finished:</a:t>
            </a:r>
          </a:p>
          <a:p>
            <a:pPr>
              <a:buNone/>
            </a:pPr>
            <a:r>
              <a:rPr lang="en-CA" dirty="0" smtClean="0">
                <a:solidFill>
                  <a:schemeClr val="bg2">
                    <a:lumMod val="25000"/>
                  </a:schemeClr>
                </a:solidFill>
              </a:rPr>
              <a:t>	</a:t>
            </a:r>
            <a:r>
              <a:rPr lang="en-CA" dirty="0" smtClean="0">
                <a:solidFill>
                  <a:schemeClr val="bg2">
                    <a:lumMod val="25000"/>
                  </a:schemeClr>
                </a:solidFill>
              </a:rPr>
              <a:t>If </a:t>
            </a:r>
            <a:r>
              <a:rPr lang="en-CA" dirty="0" err="1" smtClean="0">
                <a:solidFill>
                  <a:schemeClr val="bg2">
                    <a:lumMod val="25000"/>
                  </a:schemeClr>
                </a:solidFill>
              </a:rPr>
              <a:t>RightClick</a:t>
            </a:r>
            <a:r>
              <a:rPr lang="en-CA" dirty="0" smtClean="0">
                <a:solidFill>
                  <a:schemeClr val="bg2">
                    <a:lumMod val="25000"/>
                  </a:schemeClr>
                </a:solidFill>
              </a:rPr>
              <a:t>:</a:t>
            </a:r>
          </a:p>
          <a:p>
            <a:pPr>
              <a:buNone/>
            </a:pPr>
            <a:r>
              <a:rPr lang="en-CA" dirty="0" smtClean="0">
                <a:solidFill>
                  <a:schemeClr val="bg2">
                    <a:lumMod val="25000"/>
                  </a:schemeClr>
                </a:solidFill>
              </a:rPr>
              <a:t>	</a:t>
            </a:r>
            <a:r>
              <a:rPr lang="en-CA" dirty="0" smtClean="0">
                <a:solidFill>
                  <a:schemeClr val="bg2">
                    <a:lumMod val="25000"/>
                  </a:schemeClr>
                </a:solidFill>
              </a:rPr>
              <a:t>	Erase temporary faces</a:t>
            </a:r>
          </a:p>
          <a:p>
            <a:pPr>
              <a:buNone/>
            </a:pPr>
            <a:r>
              <a:rPr lang="en-CA" dirty="0" smtClean="0">
                <a:solidFill>
                  <a:schemeClr val="bg2">
                    <a:lumMod val="25000"/>
                  </a:schemeClr>
                </a:solidFill>
              </a:rPr>
              <a:t>	Else:</a:t>
            </a:r>
            <a:br>
              <a:rPr lang="en-CA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en-CA" dirty="0" smtClean="0">
                <a:solidFill>
                  <a:schemeClr val="bg2">
                    <a:lumMod val="25000"/>
                  </a:schemeClr>
                </a:solidFill>
              </a:rPr>
              <a:t>	Merge temporary and permanent</a:t>
            </a:r>
            <a:endParaRPr lang="en-CA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ADNModifier</a:t>
            </a:r>
            <a:r>
              <a:rPr lang="en-CA" dirty="0" smtClean="0"/>
              <a:t> changes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Holds instance of </a:t>
            </a:r>
            <a:r>
              <a:rPr lang="en-CA" dirty="0" err="1" smtClean="0"/>
              <a:t>ADNPainter</a:t>
            </a:r>
            <a:endParaRPr lang="en-CA" dirty="0" smtClean="0"/>
          </a:p>
          <a:p>
            <a:r>
              <a:rPr lang="en-CA" dirty="0" err="1" smtClean="0"/>
              <a:t>PushFace</a:t>
            </a:r>
            <a:r>
              <a:rPr lang="en-CA" dirty="0" smtClean="0"/>
              <a:t> extracted from </a:t>
            </a:r>
            <a:r>
              <a:rPr lang="en-CA" dirty="0" err="1" smtClean="0"/>
              <a:t>ModifyObject</a:t>
            </a:r>
            <a:endParaRPr lang="en-CA" dirty="0" smtClean="0"/>
          </a:p>
          <a:p>
            <a:pPr lvl="1"/>
            <a:r>
              <a:rPr lang="en-CA" dirty="0" smtClean="0"/>
              <a:t>Given Mesh &amp; array of face indices, moves faces along </a:t>
            </a:r>
            <a:r>
              <a:rPr lang="en-CA" dirty="0" err="1" smtClean="0"/>
              <a:t>normals</a:t>
            </a:r>
            <a:r>
              <a:rPr lang="en-CA" dirty="0" smtClean="0"/>
              <a:t> by dist</a:t>
            </a:r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4572000"/>
            <a:ext cx="75247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3124200"/>
            <a:ext cx="722947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Pseudo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err="1" smtClean="0"/>
              <a:t>OnModify</a:t>
            </a:r>
            <a:r>
              <a:rPr lang="en-CA" dirty="0" smtClean="0"/>
              <a:t>:</a:t>
            </a:r>
          </a:p>
          <a:p>
            <a:pPr>
              <a:buNone/>
            </a:pPr>
            <a:r>
              <a:rPr lang="en-CA" dirty="0" smtClean="0"/>
              <a:t>	If temporary faces exists:</a:t>
            </a:r>
          </a:p>
          <a:p>
            <a:pPr>
              <a:buNone/>
            </a:pPr>
            <a:r>
              <a:rPr lang="en-CA" dirty="0" smtClean="0"/>
              <a:t>	</a:t>
            </a:r>
            <a:r>
              <a:rPr lang="en-CA" dirty="0" smtClean="0"/>
              <a:t>	Dent temporary faces</a:t>
            </a:r>
          </a:p>
          <a:p>
            <a:pPr>
              <a:buNone/>
            </a:pPr>
            <a:r>
              <a:rPr lang="en-CA" dirty="0" smtClean="0"/>
              <a:t>	</a:t>
            </a:r>
            <a:r>
              <a:rPr lang="en-CA" dirty="0" smtClean="0"/>
              <a:t>Dent permanent faces</a:t>
            </a:r>
            <a:endParaRPr lang="en-CA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3733800"/>
            <a:ext cx="701992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are Interfaces?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err="1" smtClean="0"/>
              <a:t>GetCOREInterface</a:t>
            </a:r>
            <a:endParaRPr lang="en-CA" dirty="0" smtClean="0"/>
          </a:p>
          <a:p>
            <a:r>
              <a:rPr lang="en-CA" dirty="0" smtClean="0"/>
              <a:t>Interface to Max CORE Classes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err="1" smtClean="0"/>
              <a:t>BaseInterface</a:t>
            </a:r>
            <a:r>
              <a:rPr lang="en-CA" dirty="0" smtClean="0"/>
              <a:t>* </a:t>
            </a:r>
            <a:r>
              <a:rPr lang="en-CA" dirty="0" err="1" smtClean="0"/>
              <a:t>Animatable</a:t>
            </a:r>
            <a:r>
              <a:rPr lang="en-CA" dirty="0" smtClean="0"/>
              <a:t>::</a:t>
            </a:r>
            <a:r>
              <a:rPr lang="en-CA" dirty="0" err="1" smtClean="0"/>
              <a:t>GetInterface</a:t>
            </a:r>
            <a:r>
              <a:rPr lang="en-CA" dirty="0" smtClean="0"/>
              <a:t>(</a:t>
            </a:r>
            <a:r>
              <a:rPr lang="en-CA" dirty="0" err="1" smtClean="0"/>
              <a:t>Interface_ID</a:t>
            </a:r>
            <a:r>
              <a:rPr lang="en-CA" dirty="0" smtClean="0"/>
              <a:t>)</a:t>
            </a:r>
          </a:p>
          <a:p>
            <a:pPr lvl="1"/>
            <a:r>
              <a:rPr lang="en-CA" dirty="0" err="1" smtClean="0"/>
              <a:t>Interface_ID</a:t>
            </a:r>
            <a:r>
              <a:rPr lang="en-CA" dirty="0" smtClean="0"/>
              <a:t>(ULONG </a:t>
            </a:r>
            <a:r>
              <a:rPr lang="en-CA" dirty="0" err="1" smtClean="0"/>
              <a:t>aa</a:t>
            </a:r>
            <a:r>
              <a:rPr lang="en-CA" dirty="0" smtClean="0"/>
              <a:t>, ULONG bb)</a:t>
            </a:r>
          </a:p>
          <a:p>
            <a:pPr lvl="1"/>
            <a:r>
              <a:rPr lang="en-CA" dirty="0" smtClean="0"/>
              <a:t>Part of the Function Publishing system</a:t>
            </a:r>
          </a:p>
          <a:p>
            <a:pPr lvl="2"/>
            <a:r>
              <a:rPr lang="en-CA" dirty="0" smtClean="0"/>
              <a:t>Exposes functionality to </a:t>
            </a:r>
            <a:r>
              <a:rPr lang="en-CA" dirty="0" err="1" smtClean="0"/>
              <a:t>MaxScript</a:t>
            </a:r>
            <a:endParaRPr lang="en-CA" dirty="0" smtClean="0"/>
          </a:p>
          <a:p>
            <a:endParaRPr lang="en-CA" dirty="0" smtClean="0"/>
          </a:p>
          <a:p>
            <a:pPr>
              <a:buNone/>
            </a:pPr>
            <a:r>
              <a:rPr lang="en-CA" dirty="0" smtClean="0"/>
              <a:t>void* </a:t>
            </a:r>
            <a:r>
              <a:rPr lang="en-CA" dirty="0" err="1" smtClean="0"/>
              <a:t>Animatable</a:t>
            </a:r>
            <a:r>
              <a:rPr lang="en-CA" dirty="0" smtClean="0"/>
              <a:t>::</a:t>
            </a:r>
            <a:r>
              <a:rPr lang="en-CA" dirty="0" err="1" smtClean="0"/>
              <a:t>GetInterface</a:t>
            </a:r>
            <a:r>
              <a:rPr lang="en-CA" dirty="0" smtClean="0"/>
              <a:t>(ULONG id)</a:t>
            </a:r>
          </a:p>
        </p:txBody>
      </p:sp>
    </p:spTree>
  </p:cSld>
  <p:clrMapOvr>
    <a:masterClrMapping/>
  </p:clrMapOvr>
  <p:transition spd="med"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are we missing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Current implementation has no behaviour in max</a:t>
            </a:r>
          </a:p>
          <a:p>
            <a:pPr lvl="1"/>
            <a:r>
              <a:rPr lang="en-CA" dirty="0" smtClean="0"/>
              <a:t>Does not integrate with painter</a:t>
            </a:r>
          </a:p>
          <a:p>
            <a:pPr lvl="1"/>
            <a:r>
              <a:rPr lang="en-CA" dirty="0" smtClean="0"/>
              <a:t>Has no effect on object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are we missing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Current implementation has no behaviour in max</a:t>
            </a:r>
          </a:p>
          <a:p>
            <a:pPr lvl="1"/>
            <a:r>
              <a:rPr lang="en-CA" dirty="0" smtClean="0"/>
              <a:t>Does not integrate with painter</a:t>
            </a:r>
          </a:p>
          <a:p>
            <a:pPr lvl="1"/>
            <a:r>
              <a:rPr lang="en-CA" dirty="0" smtClean="0"/>
              <a:t>Has no effect on object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Key to the system</a:t>
            </a:r>
          </a:p>
          <a:p>
            <a:pPr lvl="1"/>
            <a:r>
              <a:rPr lang="en-CA" dirty="0" err="1" smtClean="0"/>
              <a:t>ADNModifier</a:t>
            </a:r>
            <a:r>
              <a:rPr lang="en-CA" dirty="0" smtClean="0"/>
              <a:t>::</a:t>
            </a:r>
            <a:r>
              <a:rPr lang="en-CA" dirty="0" err="1" smtClean="0"/>
              <a:t>GetInterface</a:t>
            </a:r>
            <a:r>
              <a:rPr lang="en-CA" dirty="0" smtClean="0"/>
              <a:t>(ULONG id)</a:t>
            </a:r>
          </a:p>
          <a:p>
            <a:pPr lvl="2"/>
            <a:r>
              <a:rPr lang="en-CA" dirty="0" smtClean="0"/>
              <a:t>We need to return our new functionality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are we missing (Task 2 of 4)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Implement </a:t>
            </a:r>
            <a:r>
              <a:rPr lang="en-CA" dirty="0" err="1" smtClean="0"/>
              <a:t>ADNModifier</a:t>
            </a:r>
            <a:r>
              <a:rPr lang="en-CA" dirty="0" smtClean="0"/>
              <a:t>::</a:t>
            </a:r>
            <a:r>
              <a:rPr lang="en-CA" dirty="0" err="1" smtClean="0"/>
              <a:t>GetInterface</a:t>
            </a:r>
            <a:r>
              <a:rPr lang="en-CA" dirty="0" smtClean="0"/>
              <a:t> to publish our implementation of the </a:t>
            </a:r>
            <a:r>
              <a:rPr lang="en-CA" dirty="0" err="1" smtClean="0"/>
              <a:t>IPainterCanvasInterface</a:t>
            </a:r>
            <a:endParaRPr lang="en-CA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819400"/>
            <a:ext cx="6705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Current Behaviour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Modifier does not update in real-time</a:t>
            </a:r>
          </a:p>
          <a:p>
            <a:pPr lvl="1"/>
            <a:r>
              <a:rPr lang="en-CA" dirty="0" smtClean="0"/>
              <a:t>Changes are made to the </a:t>
            </a:r>
            <a:r>
              <a:rPr lang="en-CA" dirty="0" err="1" smtClean="0"/>
              <a:t>ADNPainter</a:t>
            </a:r>
            <a:endParaRPr lang="en-CA" dirty="0" smtClean="0"/>
          </a:p>
          <a:p>
            <a:pPr lvl="1"/>
            <a:r>
              <a:rPr lang="en-CA" dirty="0" smtClean="0"/>
              <a:t>Manual update of </a:t>
            </a:r>
            <a:r>
              <a:rPr lang="en-CA" dirty="0" err="1" smtClean="0"/>
              <a:t>ADNModifier</a:t>
            </a:r>
            <a:r>
              <a:rPr lang="en-CA" dirty="0" smtClean="0"/>
              <a:t> triggers re-evaluation</a:t>
            </a:r>
          </a:p>
          <a:p>
            <a:pPr lvl="1"/>
            <a:r>
              <a:rPr lang="en-CA" dirty="0" smtClean="0"/>
              <a:t>We want automatic update on change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Current Behaviour – fixed!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Modifier does not update in real-time</a:t>
            </a:r>
          </a:p>
          <a:p>
            <a:pPr lvl="1"/>
            <a:r>
              <a:rPr lang="en-CA" dirty="0" smtClean="0"/>
              <a:t>Changes are made to the </a:t>
            </a:r>
            <a:r>
              <a:rPr lang="en-CA" dirty="0" err="1" smtClean="0"/>
              <a:t>ADNPainter</a:t>
            </a:r>
            <a:endParaRPr lang="en-CA" dirty="0" smtClean="0"/>
          </a:p>
          <a:p>
            <a:pPr lvl="1"/>
            <a:r>
              <a:rPr lang="en-CA" dirty="0" smtClean="0"/>
              <a:t>Manual update of </a:t>
            </a:r>
            <a:r>
              <a:rPr lang="en-CA" dirty="0" err="1" smtClean="0"/>
              <a:t>ADNModifier</a:t>
            </a:r>
            <a:r>
              <a:rPr lang="en-CA" dirty="0" smtClean="0"/>
              <a:t> triggers re-evaluation</a:t>
            </a:r>
          </a:p>
          <a:p>
            <a:pPr lvl="1"/>
            <a:r>
              <a:rPr lang="en-CA" dirty="0" smtClean="0"/>
              <a:t>We want automatic update on change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The above almost always implies Reference</a:t>
            </a:r>
          </a:p>
          <a:p>
            <a:pPr lvl="1"/>
            <a:r>
              <a:rPr lang="en-CA" dirty="0" smtClean="0"/>
              <a:t>Remember Day 3?</a:t>
            </a:r>
          </a:p>
          <a:p>
            <a:pPr lvl="1"/>
            <a:r>
              <a:rPr lang="en-CA" dirty="0" smtClean="0"/>
              <a:t>Reference allows update on dependent change</a:t>
            </a:r>
          </a:p>
          <a:p>
            <a:pPr lvl="1"/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Current Behaviour – fixed!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Modifier does not update in real-time</a:t>
            </a:r>
          </a:p>
          <a:p>
            <a:pPr lvl="1"/>
            <a:r>
              <a:rPr lang="en-CA" dirty="0" smtClean="0"/>
              <a:t>Changes are made to the </a:t>
            </a:r>
            <a:r>
              <a:rPr lang="en-CA" dirty="0" err="1" smtClean="0"/>
              <a:t>ADNPainter</a:t>
            </a:r>
            <a:endParaRPr lang="en-CA" dirty="0" smtClean="0"/>
          </a:p>
          <a:p>
            <a:pPr lvl="1"/>
            <a:r>
              <a:rPr lang="en-CA" dirty="0" smtClean="0"/>
              <a:t>Manual update of </a:t>
            </a:r>
            <a:r>
              <a:rPr lang="en-CA" dirty="0" err="1" smtClean="0"/>
              <a:t>ADNModifier</a:t>
            </a:r>
            <a:r>
              <a:rPr lang="en-CA" dirty="0" smtClean="0"/>
              <a:t> triggers re-evaluation</a:t>
            </a:r>
          </a:p>
          <a:p>
            <a:pPr lvl="1"/>
            <a:r>
              <a:rPr lang="en-CA" dirty="0" smtClean="0"/>
              <a:t>We want automatic update on change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The above almost always implies Reference</a:t>
            </a:r>
          </a:p>
          <a:p>
            <a:pPr lvl="1"/>
            <a:r>
              <a:rPr lang="en-CA" dirty="0" smtClean="0"/>
              <a:t>Remember Day 3?</a:t>
            </a:r>
          </a:p>
          <a:p>
            <a:pPr lvl="1"/>
            <a:r>
              <a:rPr lang="en-CA" dirty="0" smtClean="0"/>
              <a:t>Reference allows update on dependent change</a:t>
            </a:r>
          </a:p>
          <a:p>
            <a:pPr lvl="1"/>
            <a:r>
              <a:rPr lang="en-CA" dirty="0" err="1" smtClean="0"/>
              <a:t>ADNModifier</a:t>
            </a:r>
            <a:r>
              <a:rPr lang="en-CA" dirty="0" smtClean="0"/>
              <a:t> references </a:t>
            </a:r>
            <a:r>
              <a:rPr lang="en-CA" dirty="0" err="1" smtClean="0"/>
              <a:t>ADNPainter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References (again) Task 3 of 4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Convert </a:t>
            </a:r>
            <a:r>
              <a:rPr lang="en-CA" dirty="0" err="1" smtClean="0"/>
              <a:t>m_pPainter</a:t>
            </a:r>
            <a:r>
              <a:rPr lang="en-CA" dirty="0" smtClean="0"/>
              <a:t> from a bare pointer to a reference</a:t>
            </a:r>
          </a:p>
          <a:p>
            <a:pPr lvl="1"/>
            <a:r>
              <a:rPr lang="en-CA" dirty="0" smtClean="0"/>
              <a:t>Implementations of:</a:t>
            </a:r>
          </a:p>
          <a:p>
            <a:pPr lvl="2"/>
            <a:r>
              <a:rPr lang="en-CA" dirty="0" err="1" smtClean="0"/>
              <a:t>SetReference</a:t>
            </a:r>
            <a:endParaRPr lang="en-CA" dirty="0" smtClean="0"/>
          </a:p>
          <a:p>
            <a:pPr lvl="2"/>
            <a:r>
              <a:rPr lang="en-CA" dirty="0" err="1" smtClean="0"/>
              <a:t>GetReference</a:t>
            </a:r>
            <a:endParaRPr lang="en-CA" dirty="0" smtClean="0"/>
          </a:p>
          <a:p>
            <a:pPr lvl="1"/>
            <a:r>
              <a:rPr lang="en-CA" dirty="0" smtClean="0"/>
              <a:t>In the constructor, replace assignment with </a:t>
            </a:r>
            <a:r>
              <a:rPr lang="en-CA" dirty="0" err="1" smtClean="0"/>
              <a:t>ReplaceReference</a:t>
            </a:r>
            <a:r>
              <a:rPr lang="en-CA" dirty="0" smtClean="0"/>
              <a:t> call</a:t>
            </a:r>
          </a:p>
          <a:p>
            <a:pPr lvl="2"/>
            <a:r>
              <a:rPr lang="en-CA" dirty="0" err="1" smtClean="0"/>
              <a:t>m_pPainter</a:t>
            </a:r>
            <a:r>
              <a:rPr lang="en-CA" dirty="0" smtClean="0"/>
              <a:t> </a:t>
            </a:r>
            <a:r>
              <a:rPr lang="en-CA" dirty="0" smtClean="0"/>
              <a:t>= new </a:t>
            </a:r>
            <a:r>
              <a:rPr lang="en-CA" dirty="0" err="1" smtClean="0"/>
              <a:t>ADNPainter</a:t>
            </a:r>
            <a:r>
              <a:rPr lang="en-CA" dirty="0" smtClean="0"/>
              <a:t>; // Handle this via reference fns’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3886200"/>
            <a:ext cx="6705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Dependents (Task 4 of 4)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Change </a:t>
            </a:r>
            <a:r>
              <a:rPr lang="en-CA" dirty="0" err="1" smtClean="0"/>
              <a:t>ADNPainter</a:t>
            </a:r>
            <a:r>
              <a:rPr lang="en-CA" dirty="0" smtClean="0"/>
              <a:t> to be reference-able</a:t>
            </a:r>
          </a:p>
          <a:p>
            <a:pPr lvl="1"/>
            <a:r>
              <a:rPr lang="en-CA" dirty="0" smtClean="0"/>
              <a:t>Multiply-derive from public </a:t>
            </a:r>
            <a:r>
              <a:rPr lang="en-CA" dirty="0" err="1" smtClean="0"/>
              <a:t>ReferenceTarget</a:t>
            </a:r>
            <a:endParaRPr lang="en-CA" dirty="0" smtClean="0"/>
          </a:p>
          <a:p>
            <a:r>
              <a:rPr lang="en-CA" dirty="0" err="1" smtClean="0"/>
              <a:t>ADNModifier</a:t>
            </a:r>
            <a:r>
              <a:rPr lang="en-CA" dirty="0" smtClean="0"/>
              <a:t> references </a:t>
            </a:r>
            <a:r>
              <a:rPr lang="en-CA" dirty="0" err="1" smtClean="0"/>
              <a:t>ADNPainter</a:t>
            </a:r>
            <a:endParaRPr lang="en-CA" dirty="0" smtClean="0"/>
          </a:p>
          <a:p>
            <a:pPr lvl="1"/>
            <a:r>
              <a:rPr lang="en-CA" dirty="0" err="1" smtClean="0"/>
              <a:t>ADNPainter</a:t>
            </a:r>
            <a:r>
              <a:rPr lang="en-CA" dirty="0" smtClean="0"/>
              <a:t> can now update </a:t>
            </a:r>
            <a:r>
              <a:rPr lang="en-CA" dirty="0" err="1" smtClean="0"/>
              <a:t>ADNModifier</a:t>
            </a:r>
            <a:r>
              <a:rPr lang="en-CA" dirty="0" smtClean="0"/>
              <a:t> when its values have changed</a:t>
            </a:r>
          </a:p>
          <a:p>
            <a:pPr lvl="1"/>
            <a:r>
              <a:rPr lang="en-CA" dirty="0" smtClean="0"/>
              <a:t>Add calls to </a:t>
            </a:r>
            <a:r>
              <a:rPr lang="en-CA" dirty="0" err="1" smtClean="0"/>
              <a:t>NotifyDependents</a:t>
            </a:r>
            <a:r>
              <a:rPr lang="en-CA" dirty="0" smtClean="0"/>
              <a:t> where necessary</a:t>
            </a:r>
            <a:endParaRPr lang="en-CA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4114800"/>
            <a:ext cx="641032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Homework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Compile the </a:t>
            </a:r>
            <a:r>
              <a:rPr lang="en-CA" dirty="0" err="1" smtClean="0"/>
              <a:t>plugin</a:t>
            </a:r>
            <a:endParaRPr lang="en-CA" dirty="0" smtClean="0"/>
          </a:p>
          <a:p>
            <a:r>
              <a:rPr lang="en-CA" dirty="0" smtClean="0"/>
              <a:t>Assign the </a:t>
            </a:r>
            <a:r>
              <a:rPr lang="en-CA" dirty="0" err="1" smtClean="0"/>
              <a:t>ADNModifier</a:t>
            </a:r>
            <a:r>
              <a:rPr lang="en-CA" dirty="0" smtClean="0"/>
              <a:t> to a sphere</a:t>
            </a:r>
          </a:p>
          <a:p>
            <a:r>
              <a:rPr lang="en-CA" dirty="0" smtClean="0"/>
              <a:t>Sculpt a simple head</a:t>
            </a:r>
            <a:endParaRPr lang="en-CA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3429000"/>
            <a:ext cx="6705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Thank You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 lvl="5"/>
            <a:r>
              <a:rPr lang="en-CA" dirty="0" smtClean="0">
                <a:hlinkClick r:id="rId2"/>
              </a:rPr>
              <a:t>Stephen.taylor@autodesk.com</a:t>
            </a:r>
            <a:endParaRPr lang="en-CA" dirty="0" smtClean="0"/>
          </a:p>
          <a:p>
            <a:pPr lvl="5"/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are Interfaces?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err="1" smtClean="0"/>
              <a:t>GetCOREInterface</a:t>
            </a:r>
            <a:endParaRPr lang="en-CA" dirty="0" smtClean="0"/>
          </a:p>
          <a:p>
            <a:r>
              <a:rPr lang="en-CA" dirty="0" smtClean="0"/>
              <a:t>Interface to Max CORE Classes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err="1" smtClean="0"/>
              <a:t>BaseInterface</a:t>
            </a:r>
            <a:r>
              <a:rPr lang="en-CA" dirty="0" smtClean="0"/>
              <a:t>* </a:t>
            </a:r>
            <a:r>
              <a:rPr lang="en-CA" dirty="0" err="1" smtClean="0"/>
              <a:t>Animatable</a:t>
            </a:r>
            <a:r>
              <a:rPr lang="en-CA" dirty="0" smtClean="0"/>
              <a:t>::</a:t>
            </a:r>
            <a:r>
              <a:rPr lang="en-CA" dirty="0" err="1" smtClean="0"/>
              <a:t>GetInterface</a:t>
            </a:r>
            <a:r>
              <a:rPr lang="en-CA" dirty="0" smtClean="0"/>
              <a:t>(</a:t>
            </a:r>
            <a:r>
              <a:rPr lang="en-CA" dirty="0" err="1" smtClean="0"/>
              <a:t>Interface_ID</a:t>
            </a:r>
            <a:r>
              <a:rPr lang="en-CA" dirty="0" smtClean="0"/>
              <a:t>)</a:t>
            </a:r>
          </a:p>
          <a:p>
            <a:pPr lvl="1"/>
            <a:r>
              <a:rPr lang="en-CA" dirty="0" err="1" smtClean="0"/>
              <a:t>Interface_ID</a:t>
            </a:r>
            <a:r>
              <a:rPr lang="en-CA" dirty="0" smtClean="0"/>
              <a:t>(ULONG </a:t>
            </a:r>
            <a:r>
              <a:rPr lang="en-CA" dirty="0" err="1" smtClean="0"/>
              <a:t>aa</a:t>
            </a:r>
            <a:r>
              <a:rPr lang="en-CA" dirty="0" smtClean="0"/>
              <a:t>, ULONG bb)</a:t>
            </a:r>
          </a:p>
          <a:p>
            <a:pPr lvl="1"/>
            <a:r>
              <a:rPr lang="en-CA" dirty="0" smtClean="0"/>
              <a:t>Part of the Function Publishing system</a:t>
            </a:r>
          </a:p>
          <a:p>
            <a:pPr lvl="2"/>
            <a:r>
              <a:rPr lang="en-CA" dirty="0" smtClean="0"/>
              <a:t>Exposes functionality to </a:t>
            </a:r>
            <a:r>
              <a:rPr lang="en-CA" dirty="0" err="1" smtClean="0"/>
              <a:t>MaxScript</a:t>
            </a:r>
            <a:endParaRPr lang="en-CA" dirty="0" smtClean="0"/>
          </a:p>
          <a:p>
            <a:endParaRPr lang="en-CA" dirty="0" smtClean="0"/>
          </a:p>
          <a:p>
            <a:pPr>
              <a:buNone/>
            </a:pPr>
            <a:r>
              <a:rPr lang="en-CA" dirty="0" smtClean="0"/>
              <a:t>void* </a:t>
            </a:r>
            <a:r>
              <a:rPr lang="en-CA" dirty="0" err="1" smtClean="0"/>
              <a:t>Animatable</a:t>
            </a:r>
            <a:r>
              <a:rPr lang="en-CA" dirty="0" smtClean="0"/>
              <a:t>::</a:t>
            </a:r>
            <a:r>
              <a:rPr lang="en-CA" dirty="0" err="1" smtClean="0"/>
              <a:t>GetInterface</a:t>
            </a:r>
            <a:r>
              <a:rPr lang="en-CA" dirty="0" smtClean="0"/>
              <a:t>(ULONG id)</a:t>
            </a:r>
          </a:p>
          <a:p>
            <a:pPr lvl="1"/>
            <a:r>
              <a:rPr lang="en-CA" dirty="0" smtClean="0"/>
              <a:t>Returns a pointer</a:t>
            </a:r>
          </a:p>
          <a:p>
            <a:pPr lvl="2"/>
            <a:r>
              <a:rPr lang="en-CA" dirty="0" err="1" smtClean="0"/>
              <a:t>Callee</a:t>
            </a:r>
            <a:r>
              <a:rPr lang="en-CA" dirty="0" smtClean="0"/>
              <a:t> and implementing class need to agree on what the returned pointer means for a given ID.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Thank You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 lvl="5"/>
            <a:r>
              <a:rPr lang="en-CA" dirty="0" smtClean="0">
                <a:hlinkClick r:id="rId2"/>
              </a:rPr>
              <a:t>Stephen.taylor@autodesk.com</a:t>
            </a:r>
            <a:endParaRPr lang="en-CA" dirty="0" smtClean="0"/>
          </a:p>
          <a:p>
            <a:pPr lvl="5"/>
            <a:endParaRPr lang="en-CA" dirty="0" smtClean="0"/>
          </a:p>
          <a:p>
            <a:pPr lvl="5"/>
            <a:r>
              <a:rPr lang="en-CA" dirty="0" smtClean="0"/>
              <a:t>Email me with suggestions for tomorrow:</a:t>
            </a:r>
          </a:p>
          <a:p>
            <a:pPr lvl="5"/>
            <a:r>
              <a:rPr lang="en-CA" dirty="0" smtClean="0"/>
              <a:t>	</a:t>
            </a:r>
            <a:r>
              <a:rPr lang="en-CA" dirty="0" smtClean="0"/>
              <a:t>General Review</a:t>
            </a:r>
          </a:p>
          <a:p>
            <a:pPr lvl="5"/>
            <a:r>
              <a:rPr lang="en-CA" dirty="0" smtClean="0"/>
              <a:t>	</a:t>
            </a:r>
            <a:r>
              <a:rPr lang="en-CA" dirty="0" smtClean="0"/>
              <a:t>Debugging Max</a:t>
            </a:r>
            <a:br>
              <a:rPr lang="en-CA" dirty="0" smtClean="0"/>
            </a:br>
            <a:r>
              <a:rPr lang="en-CA" dirty="0" smtClean="0"/>
              <a:t>Anything else...?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are Interfaces?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GetCOREInterface</a:t>
            </a:r>
            <a:endParaRPr lang="en-CA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Interface to Max CORE Classes</a:t>
            </a:r>
          </a:p>
          <a:p>
            <a:pPr>
              <a:buNone/>
            </a:pPr>
            <a:endParaRPr lang="en-CA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None/>
            </a:pPr>
            <a:r>
              <a:rPr lang="en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BaseInterface</a:t>
            </a:r>
            <a:r>
              <a:rPr lang="en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* </a:t>
            </a:r>
            <a:r>
              <a:rPr lang="en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Animatable</a:t>
            </a:r>
            <a:r>
              <a:rPr lang="en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::</a:t>
            </a:r>
            <a:r>
              <a:rPr lang="en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GetInterface</a:t>
            </a:r>
            <a:r>
              <a:rPr lang="en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Interface_ID</a:t>
            </a:r>
            <a:r>
              <a:rPr lang="en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lvl="1"/>
            <a:r>
              <a:rPr lang="en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Interface_ID</a:t>
            </a:r>
            <a:r>
              <a:rPr lang="en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(ULONG </a:t>
            </a:r>
            <a:r>
              <a:rPr lang="en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aa</a:t>
            </a:r>
            <a:r>
              <a:rPr lang="en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ULONG bb)</a:t>
            </a:r>
          </a:p>
          <a:p>
            <a:pPr lvl="1"/>
            <a:r>
              <a:rPr lang="en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 of the Function Publishing system</a:t>
            </a:r>
          </a:p>
          <a:p>
            <a:pPr lvl="2"/>
            <a:r>
              <a:rPr lang="en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Exposes functionality to </a:t>
            </a:r>
            <a:r>
              <a:rPr lang="en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MaxScript</a:t>
            </a:r>
            <a:endParaRPr lang="en-CA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CA" dirty="0" smtClean="0"/>
          </a:p>
          <a:p>
            <a:pPr>
              <a:buNone/>
            </a:pPr>
            <a:r>
              <a:rPr lang="en-CA" dirty="0" smtClean="0"/>
              <a:t>void* </a:t>
            </a:r>
            <a:r>
              <a:rPr lang="en-CA" dirty="0" err="1" smtClean="0"/>
              <a:t>Animatable</a:t>
            </a:r>
            <a:r>
              <a:rPr lang="en-CA" dirty="0" smtClean="0"/>
              <a:t>::</a:t>
            </a:r>
            <a:r>
              <a:rPr lang="en-CA" dirty="0" err="1" smtClean="0"/>
              <a:t>GetInterface</a:t>
            </a:r>
            <a:r>
              <a:rPr lang="en-CA" dirty="0" smtClean="0"/>
              <a:t>(ULONG id)</a:t>
            </a:r>
          </a:p>
          <a:p>
            <a:pPr lvl="1"/>
            <a:r>
              <a:rPr lang="en-CA" dirty="0" smtClean="0"/>
              <a:t>Returns a pointer</a:t>
            </a:r>
          </a:p>
          <a:p>
            <a:pPr lvl="2"/>
            <a:r>
              <a:rPr lang="en-CA" dirty="0" err="1" smtClean="0"/>
              <a:t>Callee</a:t>
            </a:r>
            <a:r>
              <a:rPr lang="en-CA" dirty="0" smtClean="0"/>
              <a:t> and implementing class need to agree on what the returned pointer means for a given ID.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this Interface?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Rounded Rectangle 3"/>
          <p:cNvSpPr/>
          <p:nvPr/>
        </p:nvSpPr>
        <p:spPr>
          <a:xfrm>
            <a:off x="914400" y="1828800"/>
            <a:ext cx="22098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Class A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this Interface?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Rounded Rectangle 3"/>
          <p:cNvSpPr/>
          <p:nvPr/>
        </p:nvSpPr>
        <p:spPr>
          <a:xfrm>
            <a:off x="914400" y="1828800"/>
            <a:ext cx="22098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Class A</a:t>
            </a:r>
            <a:endParaRPr lang="en-CA" dirty="0"/>
          </a:p>
        </p:txBody>
      </p:sp>
      <p:sp>
        <p:nvSpPr>
          <p:cNvPr id="5" name="Rounded Rectangle 4"/>
          <p:cNvSpPr/>
          <p:nvPr/>
        </p:nvSpPr>
        <p:spPr>
          <a:xfrm>
            <a:off x="3657600" y="1828800"/>
            <a:ext cx="2133600" cy="457200"/>
          </a:xfrm>
          <a:prstGeom prst="roundRect">
            <a:avLst/>
          </a:prstGeom>
          <a:solidFill>
            <a:schemeClr val="accent1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accent1"/>
                </a:solidFill>
              </a:rPr>
              <a:t>Interface I</a:t>
            </a:r>
            <a:endParaRPr lang="en-CA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this Interface?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Rounded Rectangle 3"/>
          <p:cNvSpPr/>
          <p:nvPr/>
        </p:nvSpPr>
        <p:spPr>
          <a:xfrm>
            <a:off x="914400" y="1828800"/>
            <a:ext cx="22098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Class A</a:t>
            </a:r>
            <a:endParaRPr lang="en-CA" dirty="0"/>
          </a:p>
        </p:txBody>
      </p:sp>
      <p:sp>
        <p:nvSpPr>
          <p:cNvPr id="5" name="Rounded Rectangle 4"/>
          <p:cNvSpPr/>
          <p:nvPr/>
        </p:nvSpPr>
        <p:spPr>
          <a:xfrm>
            <a:off x="3657600" y="1828800"/>
            <a:ext cx="2133600" cy="990600"/>
          </a:xfrm>
          <a:prstGeom prst="roundRect">
            <a:avLst/>
          </a:prstGeom>
          <a:solidFill>
            <a:schemeClr val="accent1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>
                <a:solidFill>
                  <a:schemeClr val="accent1"/>
                </a:solidFill>
              </a:rPr>
              <a:t>Interface I</a:t>
            </a:r>
          </a:p>
          <a:p>
            <a:pPr algn="ctr"/>
            <a:r>
              <a:rPr lang="en-CA" dirty="0" smtClean="0">
                <a:solidFill>
                  <a:schemeClr val="accent1"/>
                </a:solidFill>
              </a:rPr>
              <a:t>::Load = 0</a:t>
            </a:r>
          </a:p>
          <a:p>
            <a:pPr algn="ctr"/>
            <a:r>
              <a:rPr lang="en-CA" dirty="0" smtClean="0">
                <a:solidFill>
                  <a:schemeClr val="accent1"/>
                </a:solidFill>
              </a:rPr>
              <a:t>::Save = 0</a:t>
            </a:r>
            <a:endParaRPr lang="en-CA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1_blank">
  <a:themeElements>
    <a:clrScheme name="1_blank 2">
      <a:dk1>
        <a:srgbClr val="000000"/>
      </a:dk1>
      <a:lt1>
        <a:srgbClr val="FFFFFF"/>
      </a:lt1>
      <a:dk2>
        <a:srgbClr val="000000"/>
      </a:dk2>
      <a:lt2>
        <a:srgbClr val="CCCCCC"/>
      </a:lt2>
      <a:accent1>
        <a:srgbClr val="003264"/>
      </a:accent1>
      <a:accent2>
        <a:srgbClr val="EE5500"/>
      </a:accent2>
      <a:accent3>
        <a:srgbClr val="FFFFFF"/>
      </a:accent3>
      <a:accent4>
        <a:srgbClr val="000000"/>
      </a:accent4>
      <a:accent5>
        <a:srgbClr val="AAADB8"/>
      </a:accent5>
      <a:accent6>
        <a:srgbClr val="D84C00"/>
      </a:accent6>
      <a:hlink>
        <a:srgbClr val="77BB11"/>
      </a:hlink>
      <a:folHlink>
        <a:srgbClr val="FFAA00"/>
      </a:folHlink>
    </a:clrScheme>
    <a:fontScheme name="1_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lank 1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00AADD"/>
        </a:accent1>
        <a:accent2>
          <a:srgbClr val="EE5500"/>
        </a:accent2>
        <a:accent3>
          <a:srgbClr val="FFFFFF"/>
        </a:accent3>
        <a:accent4>
          <a:srgbClr val="000000"/>
        </a:accent4>
        <a:accent5>
          <a:srgbClr val="AAD2EB"/>
        </a:accent5>
        <a:accent6>
          <a:srgbClr val="D84C00"/>
        </a:accent6>
        <a:hlink>
          <a:srgbClr val="77BB11"/>
        </a:hlink>
        <a:folHlink>
          <a:srgbClr val="FFA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2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003264"/>
        </a:accent1>
        <a:accent2>
          <a:srgbClr val="EE5500"/>
        </a:accent2>
        <a:accent3>
          <a:srgbClr val="FFFFFF"/>
        </a:accent3>
        <a:accent4>
          <a:srgbClr val="000000"/>
        </a:accent4>
        <a:accent5>
          <a:srgbClr val="AAADB8"/>
        </a:accent5>
        <a:accent6>
          <a:srgbClr val="D84C00"/>
        </a:accent6>
        <a:hlink>
          <a:srgbClr val="77BB11"/>
        </a:hlink>
        <a:folHlink>
          <a:srgbClr val="FFAA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3ds Max - Webcast Training Day 6 - geometry pipeline</Template>
  <TotalTime>266</TotalTime>
  <Words>1268</Words>
  <Application>Microsoft Office PowerPoint</Application>
  <PresentationFormat>On-screen Show (4:3)</PresentationFormat>
  <Paragraphs>395</Paragraphs>
  <Slides>50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1_blank</vt:lpstr>
      <vt:lpstr>Slide 1</vt:lpstr>
      <vt:lpstr>What are Interfaces?</vt:lpstr>
      <vt:lpstr>What are Interfaces?</vt:lpstr>
      <vt:lpstr>What are Interfaces?</vt:lpstr>
      <vt:lpstr>What are Interfaces?</vt:lpstr>
      <vt:lpstr>What are Interfaces?</vt:lpstr>
      <vt:lpstr>What is this Interface?</vt:lpstr>
      <vt:lpstr>What is this Interface?</vt:lpstr>
      <vt:lpstr>What is this Interface?</vt:lpstr>
      <vt:lpstr>What is this Interface?</vt:lpstr>
      <vt:lpstr>What is this Interface?</vt:lpstr>
      <vt:lpstr>What is this Interface?</vt:lpstr>
      <vt:lpstr>What is this Interface?</vt:lpstr>
      <vt:lpstr>Why Interfaces?</vt:lpstr>
      <vt:lpstr>Why Interfaces?</vt:lpstr>
      <vt:lpstr>Why Interfaces?</vt:lpstr>
      <vt:lpstr>Why Interfaces?</vt:lpstr>
      <vt:lpstr>Max’s Interfaces</vt:lpstr>
      <vt:lpstr>Max’s Interfaces</vt:lpstr>
      <vt:lpstr>Max’s Interfaces</vt:lpstr>
      <vt:lpstr>The ADNModifier</vt:lpstr>
      <vt:lpstr>The ADNModifier via Painting</vt:lpstr>
      <vt:lpstr>The Pseudo Code</vt:lpstr>
      <vt:lpstr>The Pseudo Code</vt:lpstr>
      <vt:lpstr>The Class Diagrams</vt:lpstr>
      <vt:lpstr>ADNPainter</vt:lpstr>
      <vt:lpstr>ADNPainter</vt:lpstr>
      <vt:lpstr>The Pseudo Code</vt:lpstr>
      <vt:lpstr>The Pseudo Code</vt:lpstr>
      <vt:lpstr>The Pseudo Code</vt:lpstr>
      <vt:lpstr>1 Modifier on 2 Objects</vt:lpstr>
      <vt:lpstr>The Pseudo Code</vt:lpstr>
      <vt:lpstr>The Pseudo Code (Task 1 of 3)</vt:lpstr>
      <vt:lpstr>The Pseudo Code</vt:lpstr>
      <vt:lpstr>The Pseudo Code</vt:lpstr>
      <vt:lpstr>The Pseudo Code</vt:lpstr>
      <vt:lpstr>The Pseudo Code</vt:lpstr>
      <vt:lpstr>ADNModifier changes</vt:lpstr>
      <vt:lpstr>The Pseudo Code</vt:lpstr>
      <vt:lpstr>What are we missing</vt:lpstr>
      <vt:lpstr>What are we missing</vt:lpstr>
      <vt:lpstr>What are we missing (Task 2 of 4)</vt:lpstr>
      <vt:lpstr>Current Behaviour</vt:lpstr>
      <vt:lpstr>Current Behaviour – fixed!</vt:lpstr>
      <vt:lpstr>Current Behaviour – fixed!</vt:lpstr>
      <vt:lpstr>References (again) Task 3 of 4</vt:lpstr>
      <vt:lpstr>Dependents (Task 4 of 4)</vt:lpstr>
      <vt:lpstr>Homework</vt:lpstr>
      <vt:lpstr>Thank You</vt:lpstr>
      <vt:lpstr>Thank You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Stephen Taylor</dc:creator>
  <cp:lastModifiedBy>Stephen Taylor</cp:lastModifiedBy>
  <cp:revision>29</cp:revision>
  <dcterms:created xsi:type="dcterms:W3CDTF">2006-08-16T00:00:00Z</dcterms:created>
  <dcterms:modified xsi:type="dcterms:W3CDTF">2009-05-14T14:50:19Z</dcterms:modified>
</cp:coreProperties>
</file>